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72"/>
  </p:notesMasterIdLst>
  <p:sldIdLst>
    <p:sldId id="323"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5" r:id="rId71"/>
  </p:sldIdLst>
  <p:sldSz cx="9144000" cy="6858000" type="screen4x3"/>
  <p:notesSz cx="6642100" cy="9655175"/>
  <p:defaultTextStyle>
    <a:defPPr>
      <a:defRPr lang="en-GB"/>
    </a:defPPr>
    <a:lvl1pPr algn="l" defTabSz="449263" rtl="0" eaLnBrk="0" fontAlgn="base" hangingPunct="0">
      <a:spcBef>
        <a:spcPct val="0"/>
      </a:spcBef>
      <a:spcAft>
        <a:spcPct val="0"/>
      </a:spcAft>
      <a:defRPr sz="2400"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49263" rtl="0" eaLnBrk="0" fontAlgn="base" hangingPunct="0">
      <a:spcBef>
        <a:spcPct val="0"/>
      </a:spcBef>
      <a:spcAft>
        <a:spcPct val="0"/>
      </a:spcAft>
      <a:defRPr sz="2400"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49263" rtl="0" eaLnBrk="0" fontAlgn="base" hangingPunct="0">
      <a:spcBef>
        <a:spcPct val="0"/>
      </a:spcBef>
      <a:spcAft>
        <a:spcPct val="0"/>
      </a:spcAft>
      <a:defRPr sz="2400"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49263" rtl="0" eaLnBrk="0" fontAlgn="base" hangingPunct="0">
      <a:spcBef>
        <a:spcPct val="0"/>
      </a:spcBef>
      <a:spcAft>
        <a:spcPct val="0"/>
      </a:spcAft>
      <a:defRPr sz="2400"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49263" rtl="0" eaLnBrk="0" fontAlgn="base" hangingPunct="0">
      <a:spcBef>
        <a:spcPct val="0"/>
      </a:spcBef>
      <a:spcAft>
        <a:spcPct val="0"/>
      </a:spcAft>
      <a:defRPr sz="2400"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sz="2400"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sz="2400"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sz="2400"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sz="2400"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000" autoAdjust="0"/>
  </p:normalViewPr>
  <p:slideViewPr>
    <p:cSldViewPr>
      <p:cViewPr varScale="1">
        <p:scale>
          <a:sx n="127" d="100"/>
          <a:sy n="127" d="100"/>
        </p:scale>
        <p:origin x="1744" y="184"/>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sorterViewPr>
    <p:cViewPr>
      <p:scale>
        <a:sx n="100" d="100"/>
        <a:sy n="100" d="100"/>
      </p:scale>
      <p:origin x="0" y="9774"/>
    </p:cViewPr>
  </p:sorterViewPr>
  <p:notesViewPr>
    <p:cSldViewPr>
      <p:cViewPr varScale="1">
        <p:scale>
          <a:sx n="52" d="100"/>
          <a:sy n="52" d="100"/>
        </p:scale>
        <p:origin x="-297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AutoShape 1">
            <a:extLst>
              <a:ext uri="{FF2B5EF4-FFF2-40B4-BE49-F238E27FC236}">
                <a16:creationId xmlns:a16="http://schemas.microsoft.com/office/drawing/2014/main" id="{BC257DBA-574C-3996-71ED-2D3880CA057B}"/>
              </a:ext>
            </a:extLst>
          </p:cNvPr>
          <p:cNvSpPr>
            <a:spLocks noChangeArrowheads="1"/>
          </p:cNvSpPr>
          <p:nvPr/>
        </p:nvSpPr>
        <p:spPr bwMode="auto">
          <a:xfrm>
            <a:off x="0" y="0"/>
            <a:ext cx="6642100" cy="9655175"/>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3075" name="Rectangle 2">
            <a:extLst>
              <a:ext uri="{FF2B5EF4-FFF2-40B4-BE49-F238E27FC236}">
                <a16:creationId xmlns:a16="http://schemas.microsoft.com/office/drawing/2014/main" id="{A14B1FBC-3DDF-9ADC-60D3-9C5C893EEF21}"/>
              </a:ext>
            </a:extLst>
          </p:cNvPr>
          <p:cNvSpPr>
            <a:spLocks noGrp="1" noRot="1" noChangeAspect="1" noChangeArrowheads="1"/>
          </p:cNvSpPr>
          <p:nvPr>
            <p:ph type="sldImg"/>
          </p:nvPr>
        </p:nvSpPr>
        <p:spPr bwMode="auto">
          <a:xfrm>
            <a:off x="339725" y="298450"/>
            <a:ext cx="5951538" cy="4462463"/>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 name="Rectangle 3">
            <a:extLst>
              <a:ext uri="{FF2B5EF4-FFF2-40B4-BE49-F238E27FC236}">
                <a16:creationId xmlns:a16="http://schemas.microsoft.com/office/drawing/2014/main" id="{339537B2-5D7C-BB9C-F6AC-2AEEDB424BC1}"/>
              </a:ext>
            </a:extLst>
          </p:cNvPr>
          <p:cNvSpPr>
            <a:spLocks noGrp="1" noChangeArrowheads="1"/>
          </p:cNvSpPr>
          <p:nvPr>
            <p:ph type="body"/>
          </p:nvPr>
        </p:nvSpPr>
        <p:spPr bwMode="auto">
          <a:xfrm>
            <a:off x="411163" y="5100638"/>
            <a:ext cx="5794375" cy="3552825"/>
          </a:xfrm>
          <a:prstGeom prst="rect">
            <a:avLst/>
          </a:prstGeom>
          <a:noFill/>
          <a:ln>
            <a:noFill/>
          </a:ln>
          <a:effectLst/>
        </p:spPr>
        <p:txBody>
          <a:bodyPr vert="horz" wrap="square" lIns="88560" tIns="43560" rIns="88560" bIns="43560" numCol="1" anchor="t" anchorCtr="0" compatLnSpc="1">
            <a:prstTxWarp prst="textNoShape">
              <a:avLst/>
            </a:prstTxWarp>
          </a:bodyPr>
          <a:lstStyle/>
          <a:p>
            <a:pPr lvl="0"/>
            <a:endParaRPr lang="zh-TW" altLang="zh-TW" noProof="0"/>
          </a:p>
        </p:txBody>
      </p:sp>
      <p:sp>
        <p:nvSpPr>
          <p:cNvPr id="3076" name="Rectangle 4">
            <a:extLst>
              <a:ext uri="{FF2B5EF4-FFF2-40B4-BE49-F238E27FC236}">
                <a16:creationId xmlns:a16="http://schemas.microsoft.com/office/drawing/2014/main" id="{9C9ADEBE-7B80-241A-A9D7-08A678D0ED31}"/>
              </a:ext>
            </a:extLst>
          </p:cNvPr>
          <p:cNvSpPr>
            <a:spLocks noChangeArrowheads="1"/>
          </p:cNvSpPr>
          <p:nvPr/>
        </p:nvSpPr>
        <p:spPr bwMode="auto">
          <a:xfrm>
            <a:off x="1588" y="9374188"/>
            <a:ext cx="6626225" cy="239712"/>
          </a:xfrm>
          <a:prstGeom prst="rect">
            <a:avLst/>
          </a:prstGeom>
          <a:noFill/>
          <a:ln>
            <a:noFill/>
          </a:ln>
          <a:effectLst/>
        </p:spPr>
        <p:txBody>
          <a:bodyPr lIns="88560" tIns="43560" rIns="88560" bIns="435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9pPr>
          </a:lstStyle>
          <a:p>
            <a:pPr algn="ctr">
              <a:buSzPct val="100000"/>
              <a:defRPr/>
            </a:pPr>
            <a:r>
              <a:rPr lang="en-US" altLang="zh-TW" sz="1000">
                <a:solidFill>
                  <a:srgbClr val="000000"/>
                </a:solidFill>
                <a:ea typeface="新細明體" panose="02020500000000000000" pitchFamily="18" charset="-120"/>
              </a:rPr>
              <a:t>Page </a:t>
            </a:r>
            <a:fld id="{3287631A-4F5D-0E44-BBE3-9E619A30796F}" type="slidenum">
              <a:rPr lang="en-US" altLang="zh-TW" sz="1000" smtClean="0">
                <a:solidFill>
                  <a:srgbClr val="000000"/>
                </a:solidFill>
                <a:ea typeface="新細明體" panose="02020500000000000000" pitchFamily="18" charset="-120"/>
              </a:rPr>
              <a:pPr algn="ctr">
                <a:buSzPct val="100000"/>
                <a:defRPr/>
              </a:pPr>
              <a:t>‹#›</a:t>
            </a:fld>
            <a:endParaRPr lang="en-US" altLang="zh-TW" sz="1000">
              <a:solidFill>
                <a:srgbClr val="000000"/>
              </a:solidFill>
              <a:ea typeface="新細明體" panose="02020500000000000000" pitchFamily="18" charset="-120"/>
            </a:endParaRPr>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64E9335A-A9E4-6787-6A60-E8C474F6DE38}"/>
              </a:ext>
            </a:extLst>
          </p:cNvPr>
          <p:cNvSpPr>
            <a:spLocks noChangeArrowheads="1"/>
          </p:cNvSpPr>
          <p:nvPr/>
        </p:nvSpPr>
        <p:spPr bwMode="auto">
          <a:xfrm>
            <a:off x="3762375" y="0"/>
            <a:ext cx="28797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5123" name="Rectangle 2">
            <a:extLst>
              <a:ext uri="{FF2B5EF4-FFF2-40B4-BE49-F238E27FC236}">
                <a16:creationId xmlns:a16="http://schemas.microsoft.com/office/drawing/2014/main" id="{3F6580D1-6F3B-16AE-896B-02CADB938841}"/>
              </a:ext>
            </a:extLst>
          </p:cNvPr>
          <p:cNvSpPr>
            <a:spLocks noChangeArrowheads="1"/>
          </p:cNvSpPr>
          <p:nvPr/>
        </p:nvSpPr>
        <p:spPr bwMode="auto">
          <a:xfrm>
            <a:off x="3762375" y="9169400"/>
            <a:ext cx="28797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8720" tIns="0" rIns="1872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9pPr>
          </a:lstStyle>
          <a:p>
            <a:pPr algn="r">
              <a:buSzPct val="100000"/>
            </a:pPr>
            <a:r>
              <a:rPr lang="en-US" altLang="zh-TW" sz="1000" i="1">
                <a:solidFill>
                  <a:srgbClr val="000000"/>
                </a:solidFill>
                <a:ea typeface="新細明體" panose="02020500000000000000" pitchFamily="18" charset="-120"/>
              </a:rPr>
              <a:t>1</a:t>
            </a:r>
          </a:p>
        </p:txBody>
      </p:sp>
      <p:sp>
        <p:nvSpPr>
          <p:cNvPr id="5124" name="Rectangle 3">
            <a:extLst>
              <a:ext uri="{FF2B5EF4-FFF2-40B4-BE49-F238E27FC236}">
                <a16:creationId xmlns:a16="http://schemas.microsoft.com/office/drawing/2014/main" id="{A1CE1C0F-7619-FABC-1721-CB0DDC04CADE}"/>
              </a:ext>
            </a:extLst>
          </p:cNvPr>
          <p:cNvSpPr>
            <a:spLocks noChangeArrowheads="1"/>
          </p:cNvSpPr>
          <p:nvPr/>
        </p:nvSpPr>
        <p:spPr bwMode="auto">
          <a:xfrm>
            <a:off x="0" y="9169400"/>
            <a:ext cx="28781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5125" name="Rectangle 4">
            <a:extLst>
              <a:ext uri="{FF2B5EF4-FFF2-40B4-BE49-F238E27FC236}">
                <a16:creationId xmlns:a16="http://schemas.microsoft.com/office/drawing/2014/main" id="{FFB519D2-134D-6D49-C965-32D233E820C0}"/>
              </a:ext>
            </a:extLst>
          </p:cNvPr>
          <p:cNvSpPr>
            <a:spLocks noChangeArrowheads="1"/>
          </p:cNvSpPr>
          <p:nvPr/>
        </p:nvSpPr>
        <p:spPr bwMode="auto">
          <a:xfrm>
            <a:off x="0" y="0"/>
            <a:ext cx="28781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5126" name="Rectangle 5">
            <a:extLst>
              <a:ext uri="{FF2B5EF4-FFF2-40B4-BE49-F238E27FC236}">
                <a16:creationId xmlns:a16="http://schemas.microsoft.com/office/drawing/2014/main" id="{BC8A727C-614C-A659-FAAE-3F65AC2A4050}"/>
              </a:ext>
            </a:extLst>
          </p:cNvPr>
          <p:cNvSpPr>
            <a:spLocks noChangeArrowheads="1"/>
          </p:cNvSpPr>
          <p:nvPr/>
        </p:nvSpPr>
        <p:spPr bwMode="auto">
          <a:xfrm>
            <a:off x="3760788" y="0"/>
            <a:ext cx="288131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5127" name="Rectangle 6">
            <a:extLst>
              <a:ext uri="{FF2B5EF4-FFF2-40B4-BE49-F238E27FC236}">
                <a16:creationId xmlns:a16="http://schemas.microsoft.com/office/drawing/2014/main" id="{E5B8EB4D-1DCF-E635-EC18-B46957E83861}"/>
              </a:ext>
            </a:extLst>
          </p:cNvPr>
          <p:cNvSpPr>
            <a:spLocks noChangeArrowheads="1"/>
          </p:cNvSpPr>
          <p:nvPr/>
        </p:nvSpPr>
        <p:spPr bwMode="auto">
          <a:xfrm>
            <a:off x="3760788" y="9167813"/>
            <a:ext cx="2881312"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8720" tIns="0" rIns="1872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9pPr>
          </a:lstStyle>
          <a:p>
            <a:pPr algn="r">
              <a:buSzPct val="100000"/>
            </a:pPr>
            <a:r>
              <a:rPr lang="en-US" altLang="zh-TW" sz="1000" i="1">
                <a:solidFill>
                  <a:srgbClr val="000000"/>
                </a:solidFill>
                <a:ea typeface="新細明體" panose="02020500000000000000" pitchFamily="18" charset="-120"/>
              </a:rPr>
              <a:t>2</a:t>
            </a:r>
          </a:p>
        </p:txBody>
      </p:sp>
      <p:sp>
        <p:nvSpPr>
          <p:cNvPr id="5128" name="Rectangle 7">
            <a:extLst>
              <a:ext uri="{FF2B5EF4-FFF2-40B4-BE49-F238E27FC236}">
                <a16:creationId xmlns:a16="http://schemas.microsoft.com/office/drawing/2014/main" id="{D2763489-E8C3-E5CC-6F41-984FD52F3741}"/>
              </a:ext>
            </a:extLst>
          </p:cNvPr>
          <p:cNvSpPr>
            <a:spLocks noChangeArrowheads="1"/>
          </p:cNvSpPr>
          <p:nvPr/>
        </p:nvSpPr>
        <p:spPr bwMode="auto">
          <a:xfrm>
            <a:off x="-1588" y="9167813"/>
            <a:ext cx="287813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5129" name="Rectangle 8">
            <a:extLst>
              <a:ext uri="{FF2B5EF4-FFF2-40B4-BE49-F238E27FC236}">
                <a16:creationId xmlns:a16="http://schemas.microsoft.com/office/drawing/2014/main" id="{EDF5B359-D793-DBD9-0B57-C1363EA5CEBA}"/>
              </a:ext>
            </a:extLst>
          </p:cNvPr>
          <p:cNvSpPr>
            <a:spLocks noChangeArrowheads="1"/>
          </p:cNvSpPr>
          <p:nvPr/>
        </p:nvSpPr>
        <p:spPr bwMode="auto">
          <a:xfrm>
            <a:off x="-1588" y="0"/>
            <a:ext cx="28781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5130" name="Rectangle 9">
            <a:extLst>
              <a:ext uri="{FF2B5EF4-FFF2-40B4-BE49-F238E27FC236}">
                <a16:creationId xmlns:a16="http://schemas.microsoft.com/office/drawing/2014/main" id="{457C74EE-6222-BE95-E2AC-9DD533611A0C}"/>
              </a:ext>
            </a:extLst>
          </p:cNvPr>
          <p:cNvSpPr>
            <a:spLocks noChangeArrowheads="1"/>
          </p:cNvSpPr>
          <p:nvPr/>
        </p:nvSpPr>
        <p:spPr bwMode="auto">
          <a:xfrm>
            <a:off x="3760788" y="0"/>
            <a:ext cx="288131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5131" name="Rectangle 10">
            <a:extLst>
              <a:ext uri="{FF2B5EF4-FFF2-40B4-BE49-F238E27FC236}">
                <a16:creationId xmlns:a16="http://schemas.microsoft.com/office/drawing/2014/main" id="{842BFCD7-C7BB-FCA0-84D5-96BF6632A652}"/>
              </a:ext>
            </a:extLst>
          </p:cNvPr>
          <p:cNvSpPr>
            <a:spLocks noChangeArrowheads="1"/>
          </p:cNvSpPr>
          <p:nvPr/>
        </p:nvSpPr>
        <p:spPr bwMode="auto">
          <a:xfrm>
            <a:off x="3760788" y="9166225"/>
            <a:ext cx="28813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8720" tIns="0" rIns="1872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9pPr>
          </a:lstStyle>
          <a:p>
            <a:pPr algn="r">
              <a:buSzPct val="100000"/>
            </a:pPr>
            <a:r>
              <a:rPr lang="en-US" altLang="zh-TW" sz="1000" i="1">
                <a:solidFill>
                  <a:srgbClr val="000000"/>
                </a:solidFill>
                <a:ea typeface="新細明體" panose="02020500000000000000" pitchFamily="18" charset="-120"/>
              </a:rPr>
              <a:t>1</a:t>
            </a:r>
          </a:p>
        </p:txBody>
      </p:sp>
      <p:sp>
        <p:nvSpPr>
          <p:cNvPr id="5132" name="Rectangle 11">
            <a:extLst>
              <a:ext uri="{FF2B5EF4-FFF2-40B4-BE49-F238E27FC236}">
                <a16:creationId xmlns:a16="http://schemas.microsoft.com/office/drawing/2014/main" id="{A6DE95BB-2605-8A3E-524F-DDB7162FF11F}"/>
              </a:ext>
            </a:extLst>
          </p:cNvPr>
          <p:cNvSpPr>
            <a:spLocks noChangeArrowheads="1"/>
          </p:cNvSpPr>
          <p:nvPr/>
        </p:nvSpPr>
        <p:spPr bwMode="auto">
          <a:xfrm>
            <a:off x="-1588" y="9166225"/>
            <a:ext cx="287813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5133" name="Rectangle 12">
            <a:extLst>
              <a:ext uri="{FF2B5EF4-FFF2-40B4-BE49-F238E27FC236}">
                <a16:creationId xmlns:a16="http://schemas.microsoft.com/office/drawing/2014/main" id="{35E96CF3-6663-24FF-8BE4-1231BCBC7320}"/>
              </a:ext>
            </a:extLst>
          </p:cNvPr>
          <p:cNvSpPr>
            <a:spLocks noChangeArrowheads="1"/>
          </p:cNvSpPr>
          <p:nvPr/>
        </p:nvSpPr>
        <p:spPr bwMode="auto">
          <a:xfrm>
            <a:off x="-1588" y="0"/>
            <a:ext cx="28781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5134" name="Rectangle 13">
            <a:extLst>
              <a:ext uri="{FF2B5EF4-FFF2-40B4-BE49-F238E27FC236}">
                <a16:creationId xmlns:a16="http://schemas.microsoft.com/office/drawing/2014/main" id="{874F9C5D-9FBC-E9BC-5395-0EA36CA9AE1F}"/>
              </a:ext>
            </a:extLst>
          </p:cNvPr>
          <p:cNvSpPr>
            <a:spLocks noGrp="1" noRot="1" noChangeAspect="1" noChangeArrowheads="1" noTextEdit="1"/>
          </p:cNvSpPr>
          <p:nvPr>
            <p:ph type="sldImg"/>
          </p:nvPr>
        </p:nvSpPr>
        <p:spPr>
          <a:xfrm>
            <a:off x="341313" y="298450"/>
            <a:ext cx="5951537" cy="4464050"/>
          </a:xfrm>
          <a:solidFill>
            <a:srgbClr val="FFFFFF"/>
          </a:solidFill>
          <a:ln/>
        </p:spPr>
      </p:sp>
      <p:sp>
        <p:nvSpPr>
          <p:cNvPr id="5135" name="Text Box 14">
            <a:extLst>
              <a:ext uri="{FF2B5EF4-FFF2-40B4-BE49-F238E27FC236}">
                <a16:creationId xmlns:a16="http://schemas.microsoft.com/office/drawing/2014/main" id="{7E9C45B3-DBCA-2157-BB81-5CEB0523A48A}"/>
              </a:ext>
            </a:extLst>
          </p:cNvPr>
          <p:cNvSpPr>
            <a:spLocks noGrp="1" noChangeArrowheads="1"/>
          </p:cNvSpPr>
          <p:nvPr>
            <p:ph type="body" idx="1"/>
          </p:nvPr>
        </p:nvSpPr>
        <p:spPr>
          <a:xfrm>
            <a:off x="411163" y="5102225"/>
            <a:ext cx="5795962" cy="3552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5360" rIns="90360" bIns="45360"/>
          <a:lstStyle/>
          <a:p>
            <a:pPr marL="169863" indent="-169863">
              <a:spcBef>
                <a:spcPct val="0"/>
              </a:spcBef>
              <a:spcAft>
                <a:spcPts val="750"/>
              </a:spcAft>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zh-TW">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1">
            <a:extLst>
              <a:ext uri="{FF2B5EF4-FFF2-40B4-BE49-F238E27FC236}">
                <a16:creationId xmlns:a16="http://schemas.microsoft.com/office/drawing/2014/main" id="{0C3E4C2E-E888-1312-0F01-1FA2F67111F4}"/>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23555" name="Rectangle 2">
            <a:extLst>
              <a:ext uri="{FF2B5EF4-FFF2-40B4-BE49-F238E27FC236}">
                <a16:creationId xmlns:a16="http://schemas.microsoft.com/office/drawing/2014/main" id="{E82D49FC-8C28-53AB-C78C-B51982DDC43B}"/>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a:extLst>
              <a:ext uri="{FF2B5EF4-FFF2-40B4-BE49-F238E27FC236}">
                <a16:creationId xmlns:a16="http://schemas.microsoft.com/office/drawing/2014/main" id="{6805B5CD-680C-6375-FBAD-A4A38239F8B0}"/>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25603" name="Rectangle 2">
            <a:extLst>
              <a:ext uri="{FF2B5EF4-FFF2-40B4-BE49-F238E27FC236}">
                <a16:creationId xmlns:a16="http://schemas.microsoft.com/office/drawing/2014/main" id="{509F0AB7-FFD9-AEA8-2CA6-FB02E20DF3EA}"/>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610C79E8-28F2-2398-FC72-CC686A4D7C7C}"/>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27651" name="Rectangle 2">
            <a:extLst>
              <a:ext uri="{FF2B5EF4-FFF2-40B4-BE49-F238E27FC236}">
                <a16:creationId xmlns:a16="http://schemas.microsoft.com/office/drawing/2014/main" id="{46F7451A-1B38-C1A3-8875-5D0639F546F7}"/>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a:extLst>
              <a:ext uri="{FF2B5EF4-FFF2-40B4-BE49-F238E27FC236}">
                <a16:creationId xmlns:a16="http://schemas.microsoft.com/office/drawing/2014/main" id="{FACEB366-07E0-5F2F-065F-0DEA1A3A8F37}"/>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29699" name="Rectangle 2">
            <a:extLst>
              <a:ext uri="{FF2B5EF4-FFF2-40B4-BE49-F238E27FC236}">
                <a16:creationId xmlns:a16="http://schemas.microsoft.com/office/drawing/2014/main" id="{039DAFAD-D0DC-AD86-3B22-18CD18FD2346}"/>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a:extLst>
              <a:ext uri="{FF2B5EF4-FFF2-40B4-BE49-F238E27FC236}">
                <a16:creationId xmlns:a16="http://schemas.microsoft.com/office/drawing/2014/main" id="{CC1F4781-6680-11D6-E1CD-6E219126A922}"/>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31747" name="Rectangle 2">
            <a:extLst>
              <a:ext uri="{FF2B5EF4-FFF2-40B4-BE49-F238E27FC236}">
                <a16:creationId xmlns:a16="http://schemas.microsoft.com/office/drawing/2014/main" id="{D13BB4F9-005F-AD34-CAEB-0AC0B372F4EE}"/>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E721CEA2-8B3C-D25F-9D8D-C9CF2AC7D52A}"/>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33795" name="Rectangle 2">
            <a:extLst>
              <a:ext uri="{FF2B5EF4-FFF2-40B4-BE49-F238E27FC236}">
                <a16:creationId xmlns:a16="http://schemas.microsoft.com/office/drawing/2014/main" id="{9D408AAE-064D-6328-2B9B-CFC3B8DF0F82}"/>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28B3DFBC-DE6E-7EB6-F2BC-FCE5A7022470}"/>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35843" name="Rectangle 2">
            <a:extLst>
              <a:ext uri="{FF2B5EF4-FFF2-40B4-BE49-F238E27FC236}">
                <a16:creationId xmlns:a16="http://schemas.microsoft.com/office/drawing/2014/main" id="{321FFEAA-B559-024E-7E62-DB3C4EFEE1E1}"/>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a:extLst>
              <a:ext uri="{FF2B5EF4-FFF2-40B4-BE49-F238E27FC236}">
                <a16:creationId xmlns:a16="http://schemas.microsoft.com/office/drawing/2014/main" id="{4B77737B-5A8D-9339-8EEB-606590925F2D}"/>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37891" name="Rectangle 2">
            <a:extLst>
              <a:ext uri="{FF2B5EF4-FFF2-40B4-BE49-F238E27FC236}">
                <a16:creationId xmlns:a16="http://schemas.microsoft.com/office/drawing/2014/main" id="{23D09C03-39EA-A624-DB4E-3CF06D368BCF}"/>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a:extLst>
              <a:ext uri="{FF2B5EF4-FFF2-40B4-BE49-F238E27FC236}">
                <a16:creationId xmlns:a16="http://schemas.microsoft.com/office/drawing/2014/main" id="{FA24D693-A61D-27E4-F4BF-C5AB055876E7}"/>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39939" name="Rectangle 2">
            <a:extLst>
              <a:ext uri="{FF2B5EF4-FFF2-40B4-BE49-F238E27FC236}">
                <a16:creationId xmlns:a16="http://schemas.microsoft.com/office/drawing/2014/main" id="{9593C248-DF10-C0FD-1C8E-1FD5B1009953}"/>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a:extLst>
              <a:ext uri="{FF2B5EF4-FFF2-40B4-BE49-F238E27FC236}">
                <a16:creationId xmlns:a16="http://schemas.microsoft.com/office/drawing/2014/main" id="{C505573C-84FE-BE4E-7AF0-928F82F5F6CF}"/>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41987" name="Rectangle 2">
            <a:extLst>
              <a:ext uri="{FF2B5EF4-FFF2-40B4-BE49-F238E27FC236}">
                <a16:creationId xmlns:a16="http://schemas.microsoft.com/office/drawing/2014/main" id="{061003DF-42E4-D559-74CF-A1744A08A0D8}"/>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FA290CD0-00A7-4895-C710-A1F3E7FC59CC}"/>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7171" name="Rectangle 2">
            <a:extLst>
              <a:ext uri="{FF2B5EF4-FFF2-40B4-BE49-F238E27FC236}">
                <a16:creationId xmlns:a16="http://schemas.microsoft.com/office/drawing/2014/main" id="{CDA5CDEF-AADB-8453-1D5B-1CCA34A1EA7F}"/>
              </a:ext>
            </a:extLst>
          </p:cNvPr>
          <p:cNvSpPr>
            <a:spLocks noGrp="1" noChangeArrowheads="1"/>
          </p:cNvSpPr>
          <p:nvPr>
            <p:ph type="body" idx="1"/>
          </p:nvPr>
        </p:nvSpPr>
        <p:spPr>
          <a:xfrm>
            <a:off x="411163" y="5100638"/>
            <a:ext cx="5795962" cy="3554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169863" indent="-169863">
              <a:spcBef>
                <a:spcPct val="0"/>
              </a:spcBef>
              <a:spcAft>
                <a:spcPts val="750"/>
              </a:spcAft>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zh-TW">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a:extLst>
              <a:ext uri="{FF2B5EF4-FFF2-40B4-BE49-F238E27FC236}">
                <a16:creationId xmlns:a16="http://schemas.microsoft.com/office/drawing/2014/main" id="{D3C3CC2F-3E49-88E7-7FEC-432B93309ED2}"/>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44035" name="Rectangle 2">
            <a:extLst>
              <a:ext uri="{FF2B5EF4-FFF2-40B4-BE49-F238E27FC236}">
                <a16:creationId xmlns:a16="http://schemas.microsoft.com/office/drawing/2014/main" id="{4F8A9D66-3783-2E16-3BFD-6CC096ED8389}"/>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a:extLst>
              <a:ext uri="{FF2B5EF4-FFF2-40B4-BE49-F238E27FC236}">
                <a16:creationId xmlns:a16="http://schemas.microsoft.com/office/drawing/2014/main" id="{29CE842B-273E-50B1-218A-FEECDA966F48}"/>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46083" name="Rectangle 2">
            <a:extLst>
              <a:ext uri="{FF2B5EF4-FFF2-40B4-BE49-F238E27FC236}">
                <a16:creationId xmlns:a16="http://schemas.microsoft.com/office/drawing/2014/main" id="{31AB8905-D15D-4624-00F8-FA88015BB442}"/>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
            <a:extLst>
              <a:ext uri="{FF2B5EF4-FFF2-40B4-BE49-F238E27FC236}">
                <a16:creationId xmlns:a16="http://schemas.microsoft.com/office/drawing/2014/main" id="{E0791CB5-659D-7660-F7B3-0D4BD35C3A98}"/>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48131" name="Rectangle 2">
            <a:extLst>
              <a:ext uri="{FF2B5EF4-FFF2-40B4-BE49-F238E27FC236}">
                <a16:creationId xmlns:a16="http://schemas.microsoft.com/office/drawing/2014/main" id="{0003DFC7-4457-DA59-552F-5EBC0DF07CC9}"/>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
            <a:extLst>
              <a:ext uri="{FF2B5EF4-FFF2-40B4-BE49-F238E27FC236}">
                <a16:creationId xmlns:a16="http://schemas.microsoft.com/office/drawing/2014/main" id="{96ADE4BA-86B6-A379-BA65-52F4715A5FB8}"/>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50179" name="Rectangle 2">
            <a:extLst>
              <a:ext uri="{FF2B5EF4-FFF2-40B4-BE49-F238E27FC236}">
                <a16:creationId xmlns:a16="http://schemas.microsoft.com/office/drawing/2014/main" id="{6D06F9FA-C87F-35F6-665A-883A4FB87416}"/>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
            <a:extLst>
              <a:ext uri="{FF2B5EF4-FFF2-40B4-BE49-F238E27FC236}">
                <a16:creationId xmlns:a16="http://schemas.microsoft.com/office/drawing/2014/main" id="{856F3DDA-CFB0-BBCB-8F6D-31DC33CA02A7}"/>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52227" name="Rectangle 2">
            <a:extLst>
              <a:ext uri="{FF2B5EF4-FFF2-40B4-BE49-F238E27FC236}">
                <a16:creationId xmlns:a16="http://schemas.microsoft.com/office/drawing/2014/main" id="{F9479B62-E546-9E0B-C7F2-239E74B69BAE}"/>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a:extLst>
              <a:ext uri="{FF2B5EF4-FFF2-40B4-BE49-F238E27FC236}">
                <a16:creationId xmlns:a16="http://schemas.microsoft.com/office/drawing/2014/main" id="{03E7C69E-A24F-A6E0-6084-DF646EB5493F}"/>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54275" name="Rectangle 2">
            <a:extLst>
              <a:ext uri="{FF2B5EF4-FFF2-40B4-BE49-F238E27FC236}">
                <a16:creationId xmlns:a16="http://schemas.microsoft.com/office/drawing/2014/main" id="{1A9A9A85-90CE-CDBF-3927-9DADBCA6AF04}"/>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
            <a:extLst>
              <a:ext uri="{FF2B5EF4-FFF2-40B4-BE49-F238E27FC236}">
                <a16:creationId xmlns:a16="http://schemas.microsoft.com/office/drawing/2014/main" id="{BE341F34-A872-1936-5A56-737F8AA86772}"/>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56323" name="Rectangle 2">
            <a:extLst>
              <a:ext uri="{FF2B5EF4-FFF2-40B4-BE49-F238E27FC236}">
                <a16:creationId xmlns:a16="http://schemas.microsoft.com/office/drawing/2014/main" id="{FFC82DC7-7B1B-A511-3440-F48402B462A0}"/>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
            <a:extLst>
              <a:ext uri="{FF2B5EF4-FFF2-40B4-BE49-F238E27FC236}">
                <a16:creationId xmlns:a16="http://schemas.microsoft.com/office/drawing/2014/main" id="{C2D307A3-3E82-5B1C-394C-496291FE5688}"/>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58371" name="Rectangle 2">
            <a:extLst>
              <a:ext uri="{FF2B5EF4-FFF2-40B4-BE49-F238E27FC236}">
                <a16:creationId xmlns:a16="http://schemas.microsoft.com/office/drawing/2014/main" id="{BA1CCE06-B8B7-B4B3-D9F5-03AE27955BD4}"/>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a:extLst>
              <a:ext uri="{FF2B5EF4-FFF2-40B4-BE49-F238E27FC236}">
                <a16:creationId xmlns:a16="http://schemas.microsoft.com/office/drawing/2014/main" id="{506E9E19-A5B1-D3F1-5C17-ACAF286AB6E9}"/>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60419" name="Rectangle 2">
            <a:extLst>
              <a:ext uri="{FF2B5EF4-FFF2-40B4-BE49-F238E27FC236}">
                <a16:creationId xmlns:a16="http://schemas.microsoft.com/office/drawing/2014/main" id="{E94EE3D9-36F5-A5FF-3A50-C207732A7558}"/>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
            <a:extLst>
              <a:ext uri="{FF2B5EF4-FFF2-40B4-BE49-F238E27FC236}">
                <a16:creationId xmlns:a16="http://schemas.microsoft.com/office/drawing/2014/main" id="{61E01ED3-DC6C-4C66-5D9D-BDC1F574086A}"/>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62467" name="Rectangle 2">
            <a:extLst>
              <a:ext uri="{FF2B5EF4-FFF2-40B4-BE49-F238E27FC236}">
                <a16:creationId xmlns:a16="http://schemas.microsoft.com/office/drawing/2014/main" id="{70F0559D-A0DA-5CC5-589C-781EA78FB08F}"/>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8C4DEF67-A6B0-553B-07D0-F44BBA937F90}"/>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9219" name="Rectangle 2">
            <a:extLst>
              <a:ext uri="{FF2B5EF4-FFF2-40B4-BE49-F238E27FC236}">
                <a16:creationId xmlns:a16="http://schemas.microsoft.com/office/drawing/2014/main" id="{21124FD3-E019-1323-0885-C8AF1697BE4B}"/>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
            <a:extLst>
              <a:ext uri="{FF2B5EF4-FFF2-40B4-BE49-F238E27FC236}">
                <a16:creationId xmlns:a16="http://schemas.microsoft.com/office/drawing/2014/main" id="{EB6A5C59-35E8-9777-9015-9BF44BE92409}"/>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64515" name="Rectangle 2">
            <a:extLst>
              <a:ext uri="{FF2B5EF4-FFF2-40B4-BE49-F238E27FC236}">
                <a16:creationId xmlns:a16="http://schemas.microsoft.com/office/drawing/2014/main" id="{F24DD9D5-7895-332A-892A-8027DB50A5F5}"/>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
            <a:extLst>
              <a:ext uri="{FF2B5EF4-FFF2-40B4-BE49-F238E27FC236}">
                <a16:creationId xmlns:a16="http://schemas.microsoft.com/office/drawing/2014/main" id="{D7D77B43-AC16-989F-7929-E7BFDA2F800C}"/>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66563" name="Rectangle 2">
            <a:extLst>
              <a:ext uri="{FF2B5EF4-FFF2-40B4-BE49-F238E27FC236}">
                <a16:creationId xmlns:a16="http://schemas.microsoft.com/office/drawing/2014/main" id="{006D232F-D95D-5CFA-E640-FBA6518AFB87}"/>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
            <a:extLst>
              <a:ext uri="{FF2B5EF4-FFF2-40B4-BE49-F238E27FC236}">
                <a16:creationId xmlns:a16="http://schemas.microsoft.com/office/drawing/2014/main" id="{72E4B074-D64C-9737-BFCE-B991C1CE288E}"/>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68611" name="Rectangle 2">
            <a:extLst>
              <a:ext uri="{FF2B5EF4-FFF2-40B4-BE49-F238E27FC236}">
                <a16:creationId xmlns:a16="http://schemas.microsoft.com/office/drawing/2014/main" id="{FDE9F499-C6D8-46E3-21B1-C9BED6DADF06}"/>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
            <a:extLst>
              <a:ext uri="{FF2B5EF4-FFF2-40B4-BE49-F238E27FC236}">
                <a16:creationId xmlns:a16="http://schemas.microsoft.com/office/drawing/2014/main" id="{3E852B83-0EF1-26E0-AE30-4818E10FC274}"/>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70659" name="Rectangle 2">
            <a:extLst>
              <a:ext uri="{FF2B5EF4-FFF2-40B4-BE49-F238E27FC236}">
                <a16:creationId xmlns:a16="http://schemas.microsoft.com/office/drawing/2014/main" id="{67BEA56C-6912-0F44-A00F-63DEBE9A3418}"/>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
            <a:extLst>
              <a:ext uri="{FF2B5EF4-FFF2-40B4-BE49-F238E27FC236}">
                <a16:creationId xmlns:a16="http://schemas.microsoft.com/office/drawing/2014/main" id="{4DB04E29-0FA8-920E-DC6D-0974AFAAA0E5}"/>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72707" name="Rectangle 2">
            <a:extLst>
              <a:ext uri="{FF2B5EF4-FFF2-40B4-BE49-F238E27FC236}">
                <a16:creationId xmlns:a16="http://schemas.microsoft.com/office/drawing/2014/main" id="{CD62F935-A507-8605-ADE0-1FD8947E8F9D}"/>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
            <a:extLst>
              <a:ext uri="{FF2B5EF4-FFF2-40B4-BE49-F238E27FC236}">
                <a16:creationId xmlns:a16="http://schemas.microsoft.com/office/drawing/2014/main" id="{462CB1CB-7587-77BB-BB68-4AC4E65D1783}"/>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74755" name="Rectangle 2">
            <a:extLst>
              <a:ext uri="{FF2B5EF4-FFF2-40B4-BE49-F238E27FC236}">
                <a16:creationId xmlns:a16="http://schemas.microsoft.com/office/drawing/2014/main" id="{7147C3F7-FC47-E10F-3708-8F8C13750F31}"/>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
            <a:extLst>
              <a:ext uri="{FF2B5EF4-FFF2-40B4-BE49-F238E27FC236}">
                <a16:creationId xmlns:a16="http://schemas.microsoft.com/office/drawing/2014/main" id="{E9986048-5E26-71C3-E3B0-8FA12E9798F5}"/>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76803" name="Rectangle 2">
            <a:extLst>
              <a:ext uri="{FF2B5EF4-FFF2-40B4-BE49-F238E27FC236}">
                <a16:creationId xmlns:a16="http://schemas.microsoft.com/office/drawing/2014/main" id="{26DF9F04-78E2-7E2B-C305-AA33BFF6D8C0}"/>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
            <a:extLst>
              <a:ext uri="{FF2B5EF4-FFF2-40B4-BE49-F238E27FC236}">
                <a16:creationId xmlns:a16="http://schemas.microsoft.com/office/drawing/2014/main" id="{5155BD33-F192-C1D6-7B07-8AC375B73E18}"/>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78851" name="Rectangle 2">
            <a:extLst>
              <a:ext uri="{FF2B5EF4-FFF2-40B4-BE49-F238E27FC236}">
                <a16:creationId xmlns:a16="http://schemas.microsoft.com/office/drawing/2014/main" id="{E1A29C41-4EA2-19D3-F363-CF05487471A3}"/>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
            <a:extLst>
              <a:ext uri="{FF2B5EF4-FFF2-40B4-BE49-F238E27FC236}">
                <a16:creationId xmlns:a16="http://schemas.microsoft.com/office/drawing/2014/main" id="{BD911697-7806-DFAC-F73A-19CEE8F26286}"/>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80899" name="Rectangle 2">
            <a:extLst>
              <a:ext uri="{FF2B5EF4-FFF2-40B4-BE49-F238E27FC236}">
                <a16:creationId xmlns:a16="http://schemas.microsoft.com/office/drawing/2014/main" id="{E6B24C1D-0ED3-D90D-FD6E-4BBA70590ADD}"/>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
            <a:extLst>
              <a:ext uri="{FF2B5EF4-FFF2-40B4-BE49-F238E27FC236}">
                <a16:creationId xmlns:a16="http://schemas.microsoft.com/office/drawing/2014/main" id="{579377D4-8E7E-C87F-C016-878D1598A257}"/>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82947" name="Rectangle 2">
            <a:extLst>
              <a:ext uri="{FF2B5EF4-FFF2-40B4-BE49-F238E27FC236}">
                <a16:creationId xmlns:a16="http://schemas.microsoft.com/office/drawing/2014/main" id="{36944E31-F8DC-53DB-1097-D666AAC86E5D}"/>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AB26EE80-7258-00CE-5E97-74BD2C3B51B0}"/>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1267" name="Rectangle 2">
            <a:extLst>
              <a:ext uri="{FF2B5EF4-FFF2-40B4-BE49-F238E27FC236}">
                <a16:creationId xmlns:a16="http://schemas.microsoft.com/office/drawing/2014/main" id="{BF5B0E11-31B8-2FBA-84B0-C926DEBE526B}"/>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1">
            <a:extLst>
              <a:ext uri="{FF2B5EF4-FFF2-40B4-BE49-F238E27FC236}">
                <a16:creationId xmlns:a16="http://schemas.microsoft.com/office/drawing/2014/main" id="{AB263B8F-0BB8-3D42-EB99-85122D5B42EE}"/>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84995" name="Rectangle 2">
            <a:extLst>
              <a:ext uri="{FF2B5EF4-FFF2-40B4-BE49-F238E27FC236}">
                <a16:creationId xmlns:a16="http://schemas.microsoft.com/office/drawing/2014/main" id="{6049F601-23B4-CB26-DAF7-DD91D67FBC95}"/>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1">
            <a:extLst>
              <a:ext uri="{FF2B5EF4-FFF2-40B4-BE49-F238E27FC236}">
                <a16:creationId xmlns:a16="http://schemas.microsoft.com/office/drawing/2014/main" id="{AEB3611E-465A-ED7C-7822-5EAC663FC6B3}"/>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87043" name="Rectangle 2">
            <a:extLst>
              <a:ext uri="{FF2B5EF4-FFF2-40B4-BE49-F238E27FC236}">
                <a16:creationId xmlns:a16="http://schemas.microsoft.com/office/drawing/2014/main" id="{72E6F8BC-11D8-996C-1469-CB943E23ABF5}"/>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1">
            <a:extLst>
              <a:ext uri="{FF2B5EF4-FFF2-40B4-BE49-F238E27FC236}">
                <a16:creationId xmlns:a16="http://schemas.microsoft.com/office/drawing/2014/main" id="{F0381F5F-3E40-2499-1386-03C43CDDDEFA}"/>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89091" name="Rectangle 2">
            <a:extLst>
              <a:ext uri="{FF2B5EF4-FFF2-40B4-BE49-F238E27FC236}">
                <a16:creationId xmlns:a16="http://schemas.microsoft.com/office/drawing/2014/main" id="{CF27EDE7-B771-44F9-4D50-0A8213DC0B1A}"/>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1">
            <a:extLst>
              <a:ext uri="{FF2B5EF4-FFF2-40B4-BE49-F238E27FC236}">
                <a16:creationId xmlns:a16="http://schemas.microsoft.com/office/drawing/2014/main" id="{A613129F-DA17-D1C7-72A0-06883980FAEA}"/>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91139" name="Rectangle 2">
            <a:extLst>
              <a:ext uri="{FF2B5EF4-FFF2-40B4-BE49-F238E27FC236}">
                <a16:creationId xmlns:a16="http://schemas.microsoft.com/office/drawing/2014/main" id="{78738E77-544E-9B4D-6CE1-14CB3661B300}"/>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1">
            <a:extLst>
              <a:ext uri="{FF2B5EF4-FFF2-40B4-BE49-F238E27FC236}">
                <a16:creationId xmlns:a16="http://schemas.microsoft.com/office/drawing/2014/main" id="{85187DA0-7E8B-8438-61D4-98557A2F0417}"/>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93187" name="Rectangle 2">
            <a:extLst>
              <a:ext uri="{FF2B5EF4-FFF2-40B4-BE49-F238E27FC236}">
                <a16:creationId xmlns:a16="http://schemas.microsoft.com/office/drawing/2014/main" id="{7C241AC4-F08A-7E23-2EDF-33C1CB1A1612}"/>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1">
            <a:extLst>
              <a:ext uri="{FF2B5EF4-FFF2-40B4-BE49-F238E27FC236}">
                <a16:creationId xmlns:a16="http://schemas.microsoft.com/office/drawing/2014/main" id="{E0CE1A87-34C8-0970-AE1D-2136A62CEFB1}"/>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95235" name="Rectangle 2">
            <a:extLst>
              <a:ext uri="{FF2B5EF4-FFF2-40B4-BE49-F238E27FC236}">
                <a16:creationId xmlns:a16="http://schemas.microsoft.com/office/drawing/2014/main" id="{1C59D186-99F8-DE0B-A509-D5D673390AF0}"/>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1">
            <a:extLst>
              <a:ext uri="{FF2B5EF4-FFF2-40B4-BE49-F238E27FC236}">
                <a16:creationId xmlns:a16="http://schemas.microsoft.com/office/drawing/2014/main" id="{2FB245F2-2FBF-410C-058B-B676CA438729}"/>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97283" name="Rectangle 2">
            <a:extLst>
              <a:ext uri="{FF2B5EF4-FFF2-40B4-BE49-F238E27FC236}">
                <a16:creationId xmlns:a16="http://schemas.microsoft.com/office/drawing/2014/main" id="{AE510E3A-EC5C-56BB-ECAD-CACFABE9A9A1}"/>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1">
            <a:extLst>
              <a:ext uri="{FF2B5EF4-FFF2-40B4-BE49-F238E27FC236}">
                <a16:creationId xmlns:a16="http://schemas.microsoft.com/office/drawing/2014/main" id="{B1B10488-6E45-C23D-4E8F-CD1A0A103A23}"/>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99331" name="Rectangle 2">
            <a:extLst>
              <a:ext uri="{FF2B5EF4-FFF2-40B4-BE49-F238E27FC236}">
                <a16:creationId xmlns:a16="http://schemas.microsoft.com/office/drawing/2014/main" id="{EBA9EFAC-90CE-C91E-CB5B-974355E8104D}"/>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1">
            <a:extLst>
              <a:ext uri="{FF2B5EF4-FFF2-40B4-BE49-F238E27FC236}">
                <a16:creationId xmlns:a16="http://schemas.microsoft.com/office/drawing/2014/main" id="{085EB843-CCCC-9CE4-1514-865F67227C67}"/>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01379" name="Rectangle 2">
            <a:extLst>
              <a:ext uri="{FF2B5EF4-FFF2-40B4-BE49-F238E27FC236}">
                <a16:creationId xmlns:a16="http://schemas.microsoft.com/office/drawing/2014/main" id="{1F52B9FD-8884-4D7F-9649-6B9A0B16727C}"/>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
            <a:extLst>
              <a:ext uri="{FF2B5EF4-FFF2-40B4-BE49-F238E27FC236}">
                <a16:creationId xmlns:a16="http://schemas.microsoft.com/office/drawing/2014/main" id="{20355FED-4FD9-8517-9068-83EDCF83AFCF}"/>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03427" name="Rectangle 2">
            <a:extLst>
              <a:ext uri="{FF2B5EF4-FFF2-40B4-BE49-F238E27FC236}">
                <a16:creationId xmlns:a16="http://schemas.microsoft.com/office/drawing/2014/main" id="{8A45EEAE-110A-E260-7313-F135B49FD9DE}"/>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F29A6D7D-D22A-B364-7682-9C9AB68D721A}"/>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3315" name="Rectangle 2">
            <a:extLst>
              <a:ext uri="{FF2B5EF4-FFF2-40B4-BE49-F238E27FC236}">
                <a16:creationId xmlns:a16="http://schemas.microsoft.com/office/drawing/2014/main" id="{A2A1EA5F-E482-2153-0508-454B1A4C30ED}"/>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1">
            <a:extLst>
              <a:ext uri="{FF2B5EF4-FFF2-40B4-BE49-F238E27FC236}">
                <a16:creationId xmlns:a16="http://schemas.microsoft.com/office/drawing/2014/main" id="{F16AE609-8A8C-603C-1FFA-4E4B4E385434}"/>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05475" name="Rectangle 2">
            <a:extLst>
              <a:ext uri="{FF2B5EF4-FFF2-40B4-BE49-F238E27FC236}">
                <a16:creationId xmlns:a16="http://schemas.microsoft.com/office/drawing/2014/main" id="{D54E1A2F-97B1-2CD7-AF36-3D0A28E69AD5}"/>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1">
            <a:extLst>
              <a:ext uri="{FF2B5EF4-FFF2-40B4-BE49-F238E27FC236}">
                <a16:creationId xmlns:a16="http://schemas.microsoft.com/office/drawing/2014/main" id="{A28A9ACE-E4FD-95E7-3468-11F7DA1C9FB1}"/>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07523" name="Rectangle 2">
            <a:extLst>
              <a:ext uri="{FF2B5EF4-FFF2-40B4-BE49-F238E27FC236}">
                <a16:creationId xmlns:a16="http://schemas.microsoft.com/office/drawing/2014/main" id="{2A4879F1-3790-E554-55F8-50E3DE4403BA}"/>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1">
            <a:extLst>
              <a:ext uri="{FF2B5EF4-FFF2-40B4-BE49-F238E27FC236}">
                <a16:creationId xmlns:a16="http://schemas.microsoft.com/office/drawing/2014/main" id="{40C5DBEF-E989-D6F4-3296-399215508CDB}"/>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09571" name="Rectangle 2">
            <a:extLst>
              <a:ext uri="{FF2B5EF4-FFF2-40B4-BE49-F238E27FC236}">
                <a16:creationId xmlns:a16="http://schemas.microsoft.com/office/drawing/2014/main" id="{B1B9F504-C6FF-1C9C-DB40-9CF174BB1567}"/>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1">
            <a:extLst>
              <a:ext uri="{FF2B5EF4-FFF2-40B4-BE49-F238E27FC236}">
                <a16:creationId xmlns:a16="http://schemas.microsoft.com/office/drawing/2014/main" id="{335CCFAB-B658-60E4-D86E-D525DD3B167E}"/>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11619" name="Rectangle 2">
            <a:extLst>
              <a:ext uri="{FF2B5EF4-FFF2-40B4-BE49-F238E27FC236}">
                <a16:creationId xmlns:a16="http://schemas.microsoft.com/office/drawing/2014/main" id="{8FA9B040-6D46-0E04-5B57-C4B194C93FFB}"/>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1">
            <a:extLst>
              <a:ext uri="{FF2B5EF4-FFF2-40B4-BE49-F238E27FC236}">
                <a16:creationId xmlns:a16="http://schemas.microsoft.com/office/drawing/2014/main" id="{D3A70A0A-F5EB-B6CE-9EDF-AE707AE802DC}"/>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13667" name="Rectangle 2">
            <a:extLst>
              <a:ext uri="{FF2B5EF4-FFF2-40B4-BE49-F238E27FC236}">
                <a16:creationId xmlns:a16="http://schemas.microsoft.com/office/drawing/2014/main" id="{D907666D-63F9-5F27-7BE2-B3363824372A}"/>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1">
            <a:extLst>
              <a:ext uri="{FF2B5EF4-FFF2-40B4-BE49-F238E27FC236}">
                <a16:creationId xmlns:a16="http://schemas.microsoft.com/office/drawing/2014/main" id="{39B0DDF2-487D-E3BD-1FFC-83F4BF5EE4A6}"/>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15715" name="Rectangle 2">
            <a:extLst>
              <a:ext uri="{FF2B5EF4-FFF2-40B4-BE49-F238E27FC236}">
                <a16:creationId xmlns:a16="http://schemas.microsoft.com/office/drawing/2014/main" id="{0236B313-BF65-81A4-65CC-04BFA6D5CDE2}"/>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1">
            <a:extLst>
              <a:ext uri="{FF2B5EF4-FFF2-40B4-BE49-F238E27FC236}">
                <a16:creationId xmlns:a16="http://schemas.microsoft.com/office/drawing/2014/main" id="{35807214-9D8D-4732-FDAC-5A37876194E1}"/>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17763" name="Rectangle 2">
            <a:extLst>
              <a:ext uri="{FF2B5EF4-FFF2-40B4-BE49-F238E27FC236}">
                <a16:creationId xmlns:a16="http://schemas.microsoft.com/office/drawing/2014/main" id="{5E18AAD5-5AC0-93DE-DE2F-2B488EBA65B5}"/>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1">
            <a:extLst>
              <a:ext uri="{FF2B5EF4-FFF2-40B4-BE49-F238E27FC236}">
                <a16:creationId xmlns:a16="http://schemas.microsoft.com/office/drawing/2014/main" id="{0C222DB5-C19E-37ED-CEC4-33596444EF7A}"/>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19811" name="Rectangle 2">
            <a:extLst>
              <a:ext uri="{FF2B5EF4-FFF2-40B4-BE49-F238E27FC236}">
                <a16:creationId xmlns:a16="http://schemas.microsoft.com/office/drawing/2014/main" id="{38160998-DC25-D956-1459-D730EE5B5B09}"/>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1">
            <a:extLst>
              <a:ext uri="{FF2B5EF4-FFF2-40B4-BE49-F238E27FC236}">
                <a16:creationId xmlns:a16="http://schemas.microsoft.com/office/drawing/2014/main" id="{CC866B3D-02D2-9973-92FE-64E8CFD06FC1}"/>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21859" name="Rectangle 2">
            <a:extLst>
              <a:ext uri="{FF2B5EF4-FFF2-40B4-BE49-F238E27FC236}">
                <a16:creationId xmlns:a16="http://schemas.microsoft.com/office/drawing/2014/main" id="{A164156A-F5B0-9E99-0255-536060BDD2B3}"/>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1">
            <a:extLst>
              <a:ext uri="{FF2B5EF4-FFF2-40B4-BE49-F238E27FC236}">
                <a16:creationId xmlns:a16="http://schemas.microsoft.com/office/drawing/2014/main" id="{5A1CEDE8-0FB6-A6C6-9836-065AB08DB246}"/>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23907" name="Rectangle 2">
            <a:extLst>
              <a:ext uri="{FF2B5EF4-FFF2-40B4-BE49-F238E27FC236}">
                <a16:creationId xmlns:a16="http://schemas.microsoft.com/office/drawing/2014/main" id="{1F250B49-8979-0762-67D9-F2FECFF51262}"/>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7156CB9A-847F-0256-00CB-B8031FF18326}"/>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5363" name="Rectangle 2">
            <a:extLst>
              <a:ext uri="{FF2B5EF4-FFF2-40B4-BE49-F238E27FC236}">
                <a16:creationId xmlns:a16="http://schemas.microsoft.com/office/drawing/2014/main" id="{A88C7FB4-DFB4-6DB6-FF2F-7A946440916E}"/>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1">
            <a:extLst>
              <a:ext uri="{FF2B5EF4-FFF2-40B4-BE49-F238E27FC236}">
                <a16:creationId xmlns:a16="http://schemas.microsoft.com/office/drawing/2014/main" id="{FE8BE9A6-BCE2-8168-6120-4B92D6CF21BB}"/>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25955" name="Rectangle 2">
            <a:extLst>
              <a:ext uri="{FF2B5EF4-FFF2-40B4-BE49-F238E27FC236}">
                <a16:creationId xmlns:a16="http://schemas.microsoft.com/office/drawing/2014/main" id="{E1CF67CC-9507-2663-80A3-18F02FC6CEFE}"/>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
            <a:extLst>
              <a:ext uri="{FF2B5EF4-FFF2-40B4-BE49-F238E27FC236}">
                <a16:creationId xmlns:a16="http://schemas.microsoft.com/office/drawing/2014/main" id="{7DE9DDB9-74D7-0A56-47A7-BF1EC0EEAF53}"/>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28003" name="Rectangle 2">
            <a:extLst>
              <a:ext uri="{FF2B5EF4-FFF2-40B4-BE49-F238E27FC236}">
                <a16:creationId xmlns:a16="http://schemas.microsoft.com/office/drawing/2014/main" id="{8DC0E199-4717-FED1-D715-A629DB661B3F}"/>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1">
            <a:extLst>
              <a:ext uri="{FF2B5EF4-FFF2-40B4-BE49-F238E27FC236}">
                <a16:creationId xmlns:a16="http://schemas.microsoft.com/office/drawing/2014/main" id="{0A118E02-4FB6-9242-B6E4-99C1DF209FB5}"/>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30051" name="Rectangle 2">
            <a:extLst>
              <a:ext uri="{FF2B5EF4-FFF2-40B4-BE49-F238E27FC236}">
                <a16:creationId xmlns:a16="http://schemas.microsoft.com/office/drawing/2014/main" id="{FBE937AE-3286-20CB-63A3-4D0EAC70E8EC}"/>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1">
            <a:extLst>
              <a:ext uri="{FF2B5EF4-FFF2-40B4-BE49-F238E27FC236}">
                <a16:creationId xmlns:a16="http://schemas.microsoft.com/office/drawing/2014/main" id="{2BE08C65-7401-3BDA-0A25-A934C36063D9}"/>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32099" name="Rectangle 2">
            <a:extLst>
              <a:ext uri="{FF2B5EF4-FFF2-40B4-BE49-F238E27FC236}">
                <a16:creationId xmlns:a16="http://schemas.microsoft.com/office/drawing/2014/main" id="{2E582967-E803-CA68-FA28-8FDB890A3775}"/>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1">
            <a:extLst>
              <a:ext uri="{FF2B5EF4-FFF2-40B4-BE49-F238E27FC236}">
                <a16:creationId xmlns:a16="http://schemas.microsoft.com/office/drawing/2014/main" id="{1FE13ACC-074C-EE01-7B3B-348E629E44CB}"/>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34147" name="Rectangle 2">
            <a:extLst>
              <a:ext uri="{FF2B5EF4-FFF2-40B4-BE49-F238E27FC236}">
                <a16:creationId xmlns:a16="http://schemas.microsoft.com/office/drawing/2014/main" id="{8C37D78E-C5E0-B2C3-9846-6A4FE30A0B4A}"/>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1">
            <a:extLst>
              <a:ext uri="{FF2B5EF4-FFF2-40B4-BE49-F238E27FC236}">
                <a16:creationId xmlns:a16="http://schemas.microsoft.com/office/drawing/2014/main" id="{A90C1080-70CB-71E4-F2A6-72C2D3D17CF1}"/>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36195" name="Rectangle 2">
            <a:extLst>
              <a:ext uri="{FF2B5EF4-FFF2-40B4-BE49-F238E27FC236}">
                <a16:creationId xmlns:a16="http://schemas.microsoft.com/office/drawing/2014/main" id="{1661B162-431D-2100-2822-41B9DF1D1A09}"/>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1">
            <a:extLst>
              <a:ext uri="{FF2B5EF4-FFF2-40B4-BE49-F238E27FC236}">
                <a16:creationId xmlns:a16="http://schemas.microsoft.com/office/drawing/2014/main" id="{8E59C6CE-C7C0-5CF2-632E-D4D6EB729ADD}"/>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38243" name="Rectangle 2">
            <a:extLst>
              <a:ext uri="{FF2B5EF4-FFF2-40B4-BE49-F238E27FC236}">
                <a16:creationId xmlns:a16="http://schemas.microsoft.com/office/drawing/2014/main" id="{51932AC3-4336-3E14-4BF9-D577C4DF1204}"/>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1">
            <a:extLst>
              <a:ext uri="{FF2B5EF4-FFF2-40B4-BE49-F238E27FC236}">
                <a16:creationId xmlns:a16="http://schemas.microsoft.com/office/drawing/2014/main" id="{173633D3-68C5-D038-87EE-F1CB1EE4EB2F}"/>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40291" name="Rectangle 2">
            <a:extLst>
              <a:ext uri="{FF2B5EF4-FFF2-40B4-BE49-F238E27FC236}">
                <a16:creationId xmlns:a16="http://schemas.microsoft.com/office/drawing/2014/main" id="{80640812-BED2-4D72-EE96-1D8B07CB361F}"/>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40AECCED-CA5D-F61F-C5B2-029A27423D85}"/>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7411" name="Rectangle 2">
            <a:extLst>
              <a:ext uri="{FF2B5EF4-FFF2-40B4-BE49-F238E27FC236}">
                <a16:creationId xmlns:a16="http://schemas.microsoft.com/office/drawing/2014/main" id="{F2F76176-5B5D-7D92-513C-3941AD7C5C55}"/>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A3069CF-A715-C9C1-FCA3-8E3A9D00870C}"/>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19459" name="Rectangle 2">
            <a:extLst>
              <a:ext uri="{FF2B5EF4-FFF2-40B4-BE49-F238E27FC236}">
                <a16:creationId xmlns:a16="http://schemas.microsoft.com/office/drawing/2014/main" id="{305974C8-4E5F-0299-B029-3CF8D9226CDE}"/>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3E190A6B-E496-C2F6-7593-49A3F39D86E5}"/>
              </a:ext>
            </a:extLst>
          </p:cNvPr>
          <p:cNvSpPr>
            <a:spLocks noGrp="1" noRot="1" noChangeAspect="1" noChangeArrowheads="1" noTextEdit="1"/>
          </p:cNvSpPr>
          <p:nvPr>
            <p:ph type="sldImg"/>
          </p:nvPr>
        </p:nvSpPr>
        <p:spPr>
          <a:xfrm>
            <a:off x="339725" y="298450"/>
            <a:ext cx="5953125" cy="4464050"/>
          </a:xfrm>
          <a:solidFill>
            <a:srgbClr val="FFFFFF"/>
          </a:solidFill>
          <a:ln/>
        </p:spPr>
      </p:sp>
      <p:sp>
        <p:nvSpPr>
          <p:cNvPr id="21507" name="Rectangle 2">
            <a:extLst>
              <a:ext uri="{FF2B5EF4-FFF2-40B4-BE49-F238E27FC236}">
                <a16:creationId xmlns:a16="http://schemas.microsoft.com/office/drawing/2014/main" id="{EF00D546-50AC-7981-AED7-BBE036153A99}"/>
              </a:ext>
            </a:extLst>
          </p:cNvPr>
          <p:cNvSpPr>
            <a:spLocks noGrp="1" noChangeArrowheads="1"/>
          </p:cNvSpPr>
          <p:nvPr>
            <p:ph type="body" idx="1"/>
          </p:nvPr>
        </p:nvSpPr>
        <p:spPr>
          <a:xfrm>
            <a:off x="411163" y="5100638"/>
            <a:ext cx="5795962" cy="355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Tree>
    <p:extLst>
      <p:ext uri="{BB962C8B-B14F-4D97-AF65-F5344CB8AC3E}">
        <p14:creationId xmlns:p14="http://schemas.microsoft.com/office/powerpoint/2010/main" val="1994153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2552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69050" y="0"/>
            <a:ext cx="2046288" cy="52149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228600" y="0"/>
            <a:ext cx="5988050" cy="52149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888846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Tree>
    <p:extLst>
      <p:ext uri="{BB962C8B-B14F-4D97-AF65-F5344CB8AC3E}">
        <p14:creationId xmlns:p14="http://schemas.microsoft.com/office/powerpoint/2010/main" val="2018247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038853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621344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124541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23344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228375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466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502742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2pPr>
              <a:defRPr baseline="0">
                <a:solidFill>
                  <a:schemeClr val="tx1"/>
                </a:solidFill>
              </a:defRPr>
            </a:lvl2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743464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682660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179110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1604963"/>
            <a:ext cx="2055813" cy="45243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1604963"/>
            <a:ext cx="6019800" cy="45243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983376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685800" y="2286000"/>
            <a:ext cx="7770813" cy="1141413"/>
          </a:xfrm>
        </p:spPr>
        <p:txBody>
          <a:bodyPr/>
          <a:lstStyle/>
          <a:p>
            <a:r>
              <a:rPr lang="zh-TW" altLang="en-US"/>
              <a:t>按一下以編輯母片標題樣式</a:t>
            </a:r>
          </a:p>
        </p:txBody>
      </p:sp>
    </p:spTree>
    <p:extLst>
      <p:ext uri="{BB962C8B-B14F-4D97-AF65-F5344CB8AC3E}">
        <p14:creationId xmlns:p14="http://schemas.microsoft.com/office/powerpoint/2010/main" val="279663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146639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2125" y="977900"/>
            <a:ext cx="3884613"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529138" y="977900"/>
            <a:ext cx="3886200"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8024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809325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6802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86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271230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602347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1026" name="Object 1">
            <a:extLst>
              <a:ext uri="{FF2B5EF4-FFF2-40B4-BE49-F238E27FC236}">
                <a16:creationId xmlns:a16="http://schemas.microsoft.com/office/drawing/2014/main" id="{9750780A-DF0F-EC2D-AEB1-6BBB0F3E3333}"/>
              </a:ext>
            </a:extLst>
          </p:cNvPr>
          <p:cNvGraphicFramePr>
            <a:graphicFrameLocks noChangeAspect="1"/>
          </p:cNvGraphicFramePr>
          <p:nvPr/>
        </p:nvGraphicFramePr>
        <p:xfrm>
          <a:off x="0" y="0"/>
          <a:ext cx="9144000" cy="690563"/>
        </p:xfrm>
        <a:graphic>
          <a:graphicData uri="http://schemas.openxmlformats.org/presentationml/2006/ole">
            <mc:AlternateContent xmlns:mc="http://schemas.openxmlformats.org/markup-compatibility/2006">
              <mc:Choice xmlns:v="urn:schemas-microsoft-com:vml" Requires="v">
                <p:oleObj r:id="rId13" imgW="7645400" imgH="577850" progId="">
                  <p:embed/>
                </p:oleObj>
              </mc:Choice>
              <mc:Fallback>
                <p:oleObj r:id="rId13" imgW="7645400" imgH="577850" progId="">
                  <p:embed/>
                  <p:pic>
                    <p:nvPicPr>
                      <p:cNvPr id="0" name="Object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0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7" name="Rectangle 2">
            <a:extLst>
              <a:ext uri="{FF2B5EF4-FFF2-40B4-BE49-F238E27FC236}">
                <a16:creationId xmlns:a16="http://schemas.microsoft.com/office/drawing/2014/main" id="{25FEC9B8-AB5C-A4F5-D0AC-6AD355954D3C}"/>
              </a:ext>
            </a:extLst>
          </p:cNvPr>
          <p:cNvSpPr>
            <a:spLocks noGrp="1" noChangeArrowheads="1"/>
          </p:cNvSpPr>
          <p:nvPr>
            <p:ph type="body" idx="1"/>
          </p:nvPr>
        </p:nvSpPr>
        <p:spPr bwMode="auto">
          <a:xfrm>
            <a:off x="492125" y="977900"/>
            <a:ext cx="7923213" cy="42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zh-TW" altLang="en-GB"/>
              <a:t>請按滑鼠，編輯大綱文字格式。</a:t>
            </a:r>
          </a:p>
          <a:p>
            <a:pPr lvl="1"/>
            <a:r>
              <a:rPr lang="zh-TW" altLang="en-GB"/>
              <a:t>第二個大綱層次</a:t>
            </a:r>
          </a:p>
          <a:p>
            <a:pPr lvl="2"/>
            <a:r>
              <a:rPr lang="zh-TW" altLang="en-GB"/>
              <a:t>第三個大綱層次</a:t>
            </a:r>
          </a:p>
          <a:p>
            <a:pPr lvl="3"/>
            <a:r>
              <a:rPr lang="zh-TW" altLang="en-GB"/>
              <a:t>第四個大綱層次</a:t>
            </a:r>
          </a:p>
          <a:p>
            <a:pPr lvl="4"/>
            <a:r>
              <a:rPr lang="zh-TW" altLang="en-GB"/>
              <a:t>第五個大綱層次</a:t>
            </a:r>
          </a:p>
          <a:p>
            <a:pPr lvl="4"/>
            <a:r>
              <a:rPr lang="zh-TW" altLang="en-GB"/>
              <a:t>第六個大綱層次</a:t>
            </a:r>
          </a:p>
          <a:p>
            <a:pPr lvl="4"/>
            <a:r>
              <a:rPr lang="zh-TW" altLang="en-GB"/>
              <a:t>第七個大綱層次</a:t>
            </a:r>
          </a:p>
          <a:p>
            <a:pPr lvl="4"/>
            <a:r>
              <a:rPr lang="zh-TW" altLang="en-GB"/>
              <a:t>第八個大綱層次</a:t>
            </a:r>
          </a:p>
          <a:p>
            <a:pPr lvl="4"/>
            <a:r>
              <a:rPr lang="zh-TW" altLang="en-GB"/>
              <a:t>第九個大綱層次</a:t>
            </a:r>
          </a:p>
        </p:txBody>
      </p:sp>
      <p:sp>
        <p:nvSpPr>
          <p:cNvPr id="1028" name="Rectangle 3">
            <a:extLst>
              <a:ext uri="{FF2B5EF4-FFF2-40B4-BE49-F238E27FC236}">
                <a16:creationId xmlns:a16="http://schemas.microsoft.com/office/drawing/2014/main" id="{D3B17796-061C-1518-B67F-A03AD331BF6D}"/>
              </a:ext>
            </a:extLst>
          </p:cNvPr>
          <p:cNvSpPr>
            <a:spLocks noGrp="1" noChangeArrowheads="1"/>
          </p:cNvSpPr>
          <p:nvPr>
            <p:ph type="title"/>
          </p:nvPr>
        </p:nvSpPr>
        <p:spPr bwMode="auto">
          <a:xfrm>
            <a:off x="228600" y="0"/>
            <a:ext cx="6856413"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zh-TW" altLang="en-GB"/>
              <a:t>請按一下滑鼠，編輯標題文的格式。</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449263" rtl="0" eaLnBrk="0" fontAlgn="base" hangingPunct="0">
        <a:lnSpc>
          <a:spcPct val="85000"/>
        </a:lnSpc>
        <a:spcBef>
          <a:spcPct val="0"/>
        </a:spcBef>
        <a:spcAft>
          <a:spcPct val="0"/>
        </a:spcAft>
        <a:buClr>
          <a:srgbClr val="000000"/>
        </a:buClr>
        <a:buSzPct val="100000"/>
        <a:buFont typeface="Times New Roman" panose="02020603050405020304" pitchFamily="18" charset="0"/>
        <a:defRPr sz="2200" b="1">
          <a:solidFill>
            <a:srgbClr val="FFFFFF"/>
          </a:solidFill>
          <a:latin typeface="+mj-lt"/>
          <a:ea typeface="+mj-ea"/>
          <a:cs typeface="+mj-cs"/>
        </a:defRPr>
      </a:lvl1pPr>
      <a:lvl2pPr algn="l" defTabSz="449263" rtl="0" eaLnBrk="0" fontAlgn="base" hangingPunct="0">
        <a:lnSpc>
          <a:spcPct val="85000"/>
        </a:lnSpc>
        <a:spcBef>
          <a:spcPct val="0"/>
        </a:spcBef>
        <a:spcAft>
          <a:spcPct val="0"/>
        </a:spcAft>
        <a:buClr>
          <a:srgbClr val="000000"/>
        </a:buClr>
        <a:buSzPct val="100000"/>
        <a:buFont typeface="Times New Roman" panose="02020603050405020304" pitchFamily="18" charset="0"/>
        <a:defRPr sz="2200" b="1">
          <a:solidFill>
            <a:srgbClr val="FFFFFF"/>
          </a:solidFill>
          <a:latin typeface="Arial" pitchFamily="34" charset="0"/>
          <a:ea typeface="標楷體" pitchFamily="65" charset="-120"/>
        </a:defRPr>
      </a:lvl2pPr>
      <a:lvl3pPr algn="l" defTabSz="449263" rtl="0" eaLnBrk="0" fontAlgn="base" hangingPunct="0">
        <a:lnSpc>
          <a:spcPct val="85000"/>
        </a:lnSpc>
        <a:spcBef>
          <a:spcPct val="0"/>
        </a:spcBef>
        <a:spcAft>
          <a:spcPct val="0"/>
        </a:spcAft>
        <a:buClr>
          <a:srgbClr val="000000"/>
        </a:buClr>
        <a:buSzPct val="100000"/>
        <a:buFont typeface="Times New Roman" panose="02020603050405020304" pitchFamily="18" charset="0"/>
        <a:defRPr sz="2200" b="1">
          <a:solidFill>
            <a:srgbClr val="FFFFFF"/>
          </a:solidFill>
          <a:latin typeface="Arial" pitchFamily="34" charset="0"/>
          <a:ea typeface="標楷體" pitchFamily="65" charset="-120"/>
        </a:defRPr>
      </a:lvl3pPr>
      <a:lvl4pPr algn="l" defTabSz="449263" rtl="0" eaLnBrk="0" fontAlgn="base" hangingPunct="0">
        <a:lnSpc>
          <a:spcPct val="85000"/>
        </a:lnSpc>
        <a:spcBef>
          <a:spcPct val="0"/>
        </a:spcBef>
        <a:spcAft>
          <a:spcPct val="0"/>
        </a:spcAft>
        <a:buClr>
          <a:srgbClr val="000000"/>
        </a:buClr>
        <a:buSzPct val="100000"/>
        <a:buFont typeface="Times New Roman" panose="02020603050405020304" pitchFamily="18" charset="0"/>
        <a:defRPr sz="2200" b="1">
          <a:solidFill>
            <a:srgbClr val="FFFFFF"/>
          </a:solidFill>
          <a:latin typeface="Arial" pitchFamily="34" charset="0"/>
          <a:ea typeface="標楷體" pitchFamily="65" charset="-120"/>
        </a:defRPr>
      </a:lvl4pPr>
      <a:lvl5pPr algn="l" defTabSz="449263" rtl="0" eaLnBrk="0" fontAlgn="base" hangingPunct="0">
        <a:lnSpc>
          <a:spcPct val="85000"/>
        </a:lnSpc>
        <a:spcBef>
          <a:spcPct val="0"/>
        </a:spcBef>
        <a:spcAft>
          <a:spcPct val="0"/>
        </a:spcAft>
        <a:buClr>
          <a:srgbClr val="000000"/>
        </a:buClr>
        <a:buSzPct val="100000"/>
        <a:buFont typeface="Times New Roman" panose="02020603050405020304" pitchFamily="18" charset="0"/>
        <a:defRPr sz="2200" b="1">
          <a:solidFill>
            <a:srgbClr val="FFFFFF"/>
          </a:solidFill>
          <a:latin typeface="Arial" pitchFamily="34" charset="0"/>
          <a:ea typeface="標楷體" pitchFamily="65" charset="-120"/>
        </a:defRPr>
      </a:lvl5pPr>
      <a:lvl6pPr marL="2514600" indent="-228600" algn="l" defTabSz="449263" rtl="0" eaLnBrk="0" fontAlgn="base" hangingPunct="0">
        <a:lnSpc>
          <a:spcPct val="85000"/>
        </a:lnSpc>
        <a:spcBef>
          <a:spcPct val="0"/>
        </a:spcBef>
        <a:spcAft>
          <a:spcPct val="0"/>
        </a:spcAft>
        <a:buClr>
          <a:srgbClr val="000000"/>
        </a:buClr>
        <a:buSzPct val="100000"/>
        <a:buFont typeface="Times New Roman" pitchFamily="18" charset="0"/>
        <a:defRPr sz="2200" b="1">
          <a:solidFill>
            <a:srgbClr val="FFFFFF"/>
          </a:solidFill>
          <a:latin typeface="Arial" pitchFamily="34" charset="0"/>
          <a:ea typeface="標楷體" pitchFamily="65" charset="-120"/>
        </a:defRPr>
      </a:lvl6pPr>
      <a:lvl7pPr marL="2971800" indent="-228600" algn="l" defTabSz="449263" rtl="0" eaLnBrk="0" fontAlgn="base" hangingPunct="0">
        <a:lnSpc>
          <a:spcPct val="85000"/>
        </a:lnSpc>
        <a:spcBef>
          <a:spcPct val="0"/>
        </a:spcBef>
        <a:spcAft>
          <a:spcPct val="0"/>
        </a:spcAft>
        <a:buClr>
          <a:srgbClr val="000000"/>
        </a:buClr>
        <a:buSzPct val="100000"/>
        <a:buFont typeface="Times New Roman" pitchFamily="18" charset="0"/>
        <a:defRPr sz="2200" b="1">
          <a:solidFill>
            <a:srgbClr val="FFFFFF"/>
          </a:solidFill>
          <a:latin typeface="Arial" pitchFamily="34" charset="0"/>
          <a:ea typeface="標楷體" pitchFamily="65" charset="-120"/>
        </a:defRPr>
      </a:lvl7pPr>
      <a:lvl8pPr marL="3429000" indent="-228600" algn="l" defTabSz="449263" rtl="0" eaLnBrk="0" fontAlgn="base" hangingPunct="0">
        <a:lnSpc>
          <a:spcPct val="85000"/>
        </a:lnSpc>
        <a:spcBef>
          <a:spcPct val="0"/>
        </a:spcBef>
        <a:spcAft>
          <a:spcPct val="0"/>
        </a:spcAft>
        <a:buClr>
          <a:srgbClr val="000000"/>
        </a:buClr>
        <a:buSzPct val="100000"/>
        <a:buFont typeface="Times New Roman" pitchFamily="18" charset="0"/>
        <a:defRPr sz="2200" b="1">
          <a:solidFill>
            <a:srgbClr val="FFFFFF"/>
          </a:solidFill>
          <a:latin typeface="Arial" pitchFamily="34" charset="0"/>
          <a:ea typeface="標楷體" pitchFamily="65" charset="-120"/>
        </a:defRPr>
      </a:lvl8pPr>
      <a:lvl9pPr marL="3886200" indent="-228600" algn="l" defTabSz="449263" rtl="0" eaLnBrk="0" fontAlgn="base" hangingPunct="0">
        <a:lnSpc>
          <a:spcPct val="85000"/>
        </a:lnSpc>
        <a:spcBef>
          <a:spcPct val="0"/>
        </a:spcBef>
        <a:spcAft>
          <a:spcPct val="0"/>
        </a:spcAft>
        <a:buClr>
          <a:srgbClr val="000000"/>
        </a:buClr>
        <a:buSzPct val="100000"/>
        <a:buFont typeface="Times New Roman" pitchFamily="18" charset="0"/>
        <a:defRPr sz="2200" b="1">
          <a:solidFill>
            <a:srgbClr val="FFFFFF"/>
          </a:solidFill>
          <a:latin typeface="Arial" pitchFamily="34" charset="0"/>
          <a:ea typeface="標楷體" pitchFamily="65" charset="-120"/>
        </a:defRPr>
      </a:lvl9pPr>
    </p:titleStyle>
    <p:bodyStyle>
      <a:lvl1pPr marL="342900" indent="-342900" algn="l" defTabSz="449263" rtl="0" eaLnBrk="0" fontAlgn="base" hangingPunct="0">
        <a:spcBef>
          <a:spcPct val="0"/>
        </a:spcBef>
        <a:spcAft>
          <a:spcPts val="1500"/>
        </a:spcAft>
        <a:buClr>
          <a:srgbClr val="000000"/>
        </a:buClr>
        <a:buSzPct val="100000"/>
        <a:buFont typeface="Times New Roman" panose="02020603050405020304" pitchFamily="18" charset="0"/>
        <a:buChar char="•"/>
        <a:defRPr sz="2400" b="1">
          <a:solidFill>
            <a:srgbClr val="0000FF"/>
          </a:solidFill>
          <a:latin typeface="+mn-lt"/>
          <a:ea typeface="+mn-ea"/>
          <a:cs typeface="+mn-cs"/>
        </a:defRPr>
      </a:lvl1pPr>
      <a:lvl2pPr marL="742950" indent="-285750" algn="l" defTabSz="449263" rtl="0" eaLnBrk="0" fontAlgn="base" hangingPunct="0">
        <a:spcBef>
          <a:spcPct val="0"/>
        </a:spcBef>
        <a:spcAft>
          <a:spcPts val="1250"/>
        </a:spcAft>
        <a:buClr>
          <a:srgbClr val="000000"/>
        </a:buClr>
        <a:buSzPct val="100000"/>
        <a:buFont typeface="Times New Roman" panose="02020603050405020304" pitchFamily="18" charset="0"/>
        <a:buChar char="–"/>
        <a:defRPr sz="2000" b="1">
          <a:solidFill>
            <a:srgbClr val="FF6600"/>
          </a:solidFill>
          <a:latin typeface="+mn-lt"/>
          <a:ea typeface="+mn-ea"/>
        </a:defRPr>
      </a:lvl2pPr>
      <a:lvl3pPr marL="1143000" indent="-228600" algn="l" defTabSz="449263" rtl="0" eaLnBrk="0" fontAlgn="base" hangingPunct="0">
        <a:spcBef>
          <a:spcPct val="0"/>
        </a:spcBef>
        <a:spcAft>
          <a:spcPts val="1125"/>
        </a:spcAft>
        <a:buClr>
          <a:srgbClr val="000000"/>
        </a:buClr>
        <a:buSzPct val="100000"/>
        <a:buFont typeface="Times New Roman" panose="02020603050405020304" pitchFamily="18" charset="0"/>
        <a:buChar char="•"/>
        <a:defRPr sz="2400" b="1">
          <a:solidFill>
            <a:srgbClr val="000000"/>
          </a:solidFill>
          <a:latin typeface="+mn-lt"/>
          <a:ea typeface="+mn-ea"/>
        </a:defRPr>
      </a:lvl3pPr>
      <a:lvl4pPr marL="1600200" indent="-228600" algn="l" defTabSz="449263" rtl="0" eaLnBrk="0" fontAlgn="base" hangingPunct="0">
        <a:spcBef>
          <a:spcPct val="0"/>
        </a:spcBef>
        <a:spcAft>
          <a:spcPts val="1000"/>
        </a:spcAft>
        <a:buClr>
          <a:srgbClr val="000000"/>
        </a:buClr>
        <a:buSzPct val="100000"/>
        <a:buFont typeface="Times New Roman" panose="02020603050405020304" pitchFamily="18" charset="0"/>
        <a:buChar char="–"/>
        <a:defRPr sz="1600" b="1">
          <a:solidFill>
            <a:srgbClr val="000000"/>
          </a:solidFill>
          <a:latin typeface="+mn-lt"/>
          <a:ea typeface="+mn-ea"/>
        </a:defRPr>
      </a:lvl4pPr>
      <a:lvl5pPr marL="2057400" indent="-228600" algn="l" defTabSz="449263" rtl="0" eaLnBrk="0" fontAlgn="base" hangingPunct="0">
        <a:spcBef>
          <a:spcPct val="0"/>
        </a:spcBef>
        <a:spcAft>
          <a:spcPts val="875"/>
        </a:spcAft>
        <a:buClr>
          <a:srgbClr val="000000"/>
        </a:buClr>
        <a:buSzPct val="100000"/>
        <a:buFont typeface="Times New Roman" panose="02020603050405020304" pitchFamily="18" charset="0"/>
        <a:buChar char="»"/>
        <a:defRPr sz="1400" b="1">
          <a:solidFill>
            <a:srgbClr val="000000"/>
          </a:solidFill>
          <a:latin typeface="+mn-lt"/>
          <a:ea typeface="+mn-ea"/>
        </a:defRPr>
      </a:lvl5pPr>
      <a:lvl6pPr marL="2514600" indent="-228600" algn="l" defTabSz="449263" rtl="0" eaLnBrk="0" fontAlgn="base" hangingPunct="0">
        <a:spcBef>
          <a:spcPct val="0"/>
        </a:spcBef>
        <a:spcAft>
          <a:spcPts val="875"/>
        </a:spcAft>
        <a:buClr>
          <a:srgbClr val="000000"/>
        </a:buClr>
        <a:buSzPct val="100000"/>
        <a:buFont typeface="Times New Roman" pitchFamily="18" charset="0"/>
        <a:defRPr sz="1400" b="1">
          <a:solidFill>
            <a:srgbClr val="000000"/>
          </a:solidFill>
          <a:latin typeface="+mn-lt"/>
          <a:ea typeface="+mn-ea"/>
        </a:defRPr>
      </a:lvl6pPr>
      <a:lvl7pPr marL="2971800" indent="-228600" algn="l" defTabSz="449263" rtl="0" eaLnBrk="0" fontAlgn="base" hangingPunct="0">
        <a:spcBef>
          <a:spcPct val="0"/>
        </a:spcBef>
        <a:spcAft>
          <a:spcPts val="875"/>
        </a:spcAft>
        <a:buClr>
          <a:srgbClr val="000000"/>
        </a:buClr>
        <a:buSzPct val="100000"/>
        <a:buFont typeface="Times New Roman" pitchFamily="18" charset="0"/>
        <a:defRPr sz="1400" b="1">
          <a:solidFill>
            <a:srgbClr val="000000"/>
          </a:solidFill>
          <a:latin typeface="+mn-lt"/>
          <a:ea typeface="+mn-ea"/>
        </a:defRPr>
      </a:lvl7pPr>
      <a:lvl8pPr marL="3429000" indent="-228600" algn="l" defTabSz="449263" rtl="0" eaLnBrk="0" fontAlgn="base" hangingPunct="0">
        <a:spcBef>
          <a:spcPct val="0"/>
        </a:spcBef>
        <a:spcAft>
          <a:spcPts val="875"/>
        </a:spcAft>
        <a:buClr>
          <a:srgbClr val="000000"/>
        </a:buClr>
        <a:buSzPct val="100000"/>
        <a:buFont typeface="Times New Roman" pitchFamily="18" charset="0"/>
        <a:defRPr sz="1400" b="1">
          <a:solidFill>
            <a:srgbClr val="000000"/>
          </a:solidFill>
          <a:latin typeface="+mn-lt"/>
          <a:ea typeface="+mn-ea"/>
        </a:defRPr>
      </a:lvl8pPr>
      <a:lvl9pPr marL="3886200" indent="-228600" algn="l" defTabSz="449263" rtl="0" eaLnBrk="0" fontAlgn="base" hangingPunct="0">
        <a:spcBef>
          <a:spcPct val="0"/>
        </a:spcBef>
        <a:spcAft>
          <a:spcPts val="875"/>
        </a:spcAft>
        <a:buClr>
          <a:srgbClr val="000000"/>
        </a:buClr>
        <a:buSzPct val="100000"/>
        <a:buFont typeface="Times New Roman" pitchFamily="18" charset="0"/>
        <a:defRPr sz="1400" b="1">
          <a:solidFill>
            <a:srgbClr val="000000"/>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2050" name="Object 1">
            <a:extLst>
              <a:ext uri="{FF2B5EF4-FFF2-40B4-BE49-F238E27FC236}">
                <a16:creationId xmlns:a16="http://schemas.microsoft.com/office/drawing/2014/main" id="{7030FE60-3AD8-3443-7B17-F882A5618EC6}"/>
              </a:ext>
            </a:extLst>
          </p:cNvPr>
          <p:cNvGraphicFramePr>
            <a:graphicFrameLocks noChangeAspect="1"/>
          </p:cNvGraphicFramePr>
          <p:nvPr/>
        </p:nvGraphicFramePr>
        <p:xfrm>
          <a:off x="0" y="0"/>
          <a:ext cx="9144000" cy="690563"/>
        </p:xfrm>
        <a:graphic>
          <a:graphicData uri="http://schemas.openxmlformats.org/presentationml/2006/ole">
            <mc:AlternateContent xmlns:mc="http://schemas.openxmlformats.org/markup-compatibility/2006">
              <mc:Choice xmlns:v="urn:schemas-microsoft-com:vml" Requires="v">
                <p:oleObj r:id="rId14" imgW="7645400" imgH="577850" progId="">
                  <p:embed/>
                </p:oleObj>
              </mc:Choice>
              <mc:Fallback>
                <p:oleObj r:id="rId14" imgW="7645400" imgH="577850" progId="">
                  <p:embed/>
                  <p:pic>
                    <p:nvPicPr>
                      <p:cNvPr id="0" name="Object 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90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1" name="Rectangle 2">
            <a:extLst>
              <a:ext uri="{FF2B5EF4-FFF2-40B4-BE49-F238E27FC236}">
                <a16:creationId xmlns:a16="http://schemas.microsoft.com/office/drawing/2014/main" id="{42B96D42-FAAF-7EA3-2011-B6052F99991C}"/>
              </a:ext>
            </a:extLst>
          </p:cNvPr>
          <p:cNvSpPr>
            <a:spLocks noGrp="1" noChangeArrowheads="1"/>
          </p:cNvSpPr>
          <p:nvPr>
            <p:ph type="title"/>
          </p:nvPr>
        </p:nvSpPr>
        <p:spPr bwMode="auto">
          <a:xfrm>
            <a:off x="685800" y="2286000"/>
            <a:ext cx="7770813"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zh-TW" altLang="en-GB"/>
              <a:t>請按一下滑鼠，編輯標題文的格式。</a:t>
            </a:r>
          </a:p>
        </p:txBody>
      </p:sp>
      <p:sp>
        <p:nvSpPr>
          <p:cNvPr id="2052" name="Rectangle 3">
            <a:extLst>
              <a:ext uri="{FF2B5EF4-FFF2-40B4-BE49-F238E27FC236}">
                <a16:creationId xmlns:a16="http://schemas.microsoft.com/office/drawing/2014/main" id="{8CDE5875-7EBC-9D0E-1DEC-8C9E328D4870}"/>
              </a:ext>
            </a:extLst>
          </p:cNvPr>
          <p:cNvSpPr>
            <a:spLocks noGrp="1" noChangeArrowheads="1"/>
          </p:cNvSpPr>
          <p:nvPr>
            <p:ph type="body" idx="1"/>
          </p:nvPr>
        </p:nvSpPr>
        <p:spPr bwMode="auto">
          <a:xfrm>
            <a:off x="457200" y="1604963"/>
            <a:ext cx="82280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zh-TW" altLang="en-GB"/>
              <a:t>請按滑鼠，編輯大綱文字格式。</a:t>
            </a:r>
          </a:p>
          <a:p>
            <a:pPr lvl="1"/>
            <a:r>
              <a:rPr lang="zh-TW" altLang="en-GB"/>
              <a:t>第二個大綱層次</a:t>
            </a:r>
          </a:p>
          <a:p>
            <a:pPr lvl="2"/>
            <a:r>
              <a:rPr lang="zh-TW" altLang="en-GB"/>
              <a:t>第三個大綱層次</a:t>
            </a:r>
          </a:p>
          <a:p>
            <a:pPr lvl="3"/>
            <a:r>
              <a:rPr lang="zh-TW" altLang="en-GB"/>
              <a:t>第四個大綱層次</a:t>
            </a:r>
          </a:p>
          <a:p>
            <a:pPr lvl="4"/>
            <a:r>
              <a:rPr lang="zh-TW" altLang="en-GB"/>
              <a:t>第五個大綱層次</a:t>
            </a:r>
          </a:p>
          <a:p>
            <a:pPr lvl="4"/>
            <a:r>
              <a:rPr lang="zh-TW" altLang="en-GB"/>
              <a:t>第六個大綱層次</a:t>
            </a:r>
          </a:p>
          <a:p>
            <a:pPr lvl="4"/>
            <a:r>
              <a:rPr lang="zh-TW" altLang="en-GB"/>
              <a:t>第七個大綱層次</a:t>
            </a:r>
          </a:p>
          <a:p>
            <a:pPr lvl="4"/>
            <a:r>
              <a:rPr lang="zh-TW" altLang="en-GB"/>
              <a:t>第八個大綱層次</a:t>
            </a:r>
          </a:p>
          <a:p>
            <a:pPr lvl="4"/>
            <a:r>
              <a:rPr lang="zh-TW" altLang="en-GB"/>
              <a:t>第九個大綱層次</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49263" rtl="0" eaLnBrk="0" fontAlgn="base" hangingPunct="0">
        <a:lnSpc>
          <a:spcPct val="85000"/>
        </a:lnSpc>
        <a:spcBef>
          <a:spcPct val="0"/>
        </a:spcBef>
        <a:spcAft>
          <a:spcPct val="0"/>
        </a:spcAft>
        <a:buClr>
          <a:srgbClr val="000000"/>
        </a:buClr>
        <a:buSzPct val="100000"/>
        <a:buFont typeface="Times New Roman" panose="02020603050405020304" pitchFamily="18" charset="0"/>
        <a:defRPr sz="2200" b="1">
          <a:solidFill>
            <a:srgbClr val="FFFFFF"/>
          </a:solidFill>
          <a:latin typeface="+mj-lt"/>
          <a:ea typeface="+mj-ea"/>
          <a:cs typeface="+mj-cs"/>
        </a:defRPr>
      </a:lvl1pPr>
      <a:lvl2pPr algn="l" defTabSz="449263" rtl="0" eaLnBrk="0" fontAlgn="base" hangingPunct="0">
        <a:lnSpc>
          <a:spcPct val="85000"/>
        </a:lnSpc>
        <a:spcBef>
          <a:spcPct val="0"/>
        </a:spcBef>
        <a:spcAft>
          <a:spcPct val="0"/>
        </a:spcAft>
        <a:buClr>
          <a:srgbClr val="000000"/>
        </a:buClr>
        <a:buSzPct val="100000"/>
        <a:buFont typeface="Times New Roman" panose="02020603050405020304" pitchFamily="18" charset="0"/>
        <a:defRPr sz="2200" b="1">
          <a:solidFill>
            <a:srgbClr val="FFFFFF"/>
          </a:solidFill>
          <a:latin typeface="Arial" pitchFamily="34" charset="0"/>
          <a:ea typeface="標楷體" pitchFamily="65" charset="-120"/>
        </a:defRPr>
      </a:lvl2pPr>
      <a:lvl3pPr algn="l" defTabSz="449263" rtl="0" eaLnBrk="0" fontAlgn="base" hangingPunct="0">
        <a:lnSpc>
          <a:spcPct val="85000"/>
        </a:lnSpc>
        <a:spcBef>
          <a:spcPct val="0"/>
        </a:spcBef>
        <a:spcAft>
          <a:spcPct val="0"/>
        </a:spcAft>
        <a:buClr>
          <a:srgbClr val="000000"/>
        </a:buClr>
        <a:buSzPct val="100000"/>
        <a:buFont typeface="Times New Roman" panose="02020603050405020304" pitchFamily="18" charset="0"/>
        <a:defRPr sz="2200" b="1">
          <a:solidFill>
            <a:srgbClr val="FFFFFF"/>
          </a:solidFill>
          <a:latin typeface="Arial" pitchFamily="34" charset="0"/>
          <a:ea typeface="標楷體" pitchFamily="65" charset="-120"/>
        </a:defRPr>
      </a:lvl3pPr>
      <a:lvl4pPr algn="l" defTabSz="449263" rtl="0" eaLnBrk="0" fontAlgn="base" hangingPunct="0">
        <a:lnSpc>
          <a:spcPct val="85000"/>
        </a:lnSpc>
        <a:spcBef>
          <a:spcPct val="0"/>
        </a:spcBef>
        <a:spcAft>
          <a:spcPct val="0"/>
        </a:spcAft>
        <a:buClr>
          <a:srgbClr val="000000"/>
        </a:buClr>
        <a:buSzPct val="100000"/>
        <a:buFont typeface="Times New Roman" panose="02020603050405020304" pitchFamily="18" charset="0"/>
        <a:defRPr sz="2200" b="1">
          <a:solidFill>
            <a:srgbClr val="FFFFFF"/>
          </a:solidFill>
          <a:latin typeface="Arial" pitchFamily="34" charset="0"/>
          <a:ea typeface="標楷體" pitchFamily="65" charset="-120"/>
        </a:defRPr>
      </a:lvl4pPr>
      <a:lvl5pPr algn="l" defTabSz="449263" rtl="0" eaLnBrk="0" fontAlgn="base" hangingPunct="0">
        <a:lnSpc>
          <a:spcPct val="85000"/>
        </a:lnSpc>
        <a:spcBef>
          <a:spcPct val="0"/>
        </a:spcBef>
        <a:spcAft>
          <a:spcPct val="0"/>
        </a:spcAft>
        <a:buClr>
          <a:srgbClr val="000000"/>
        </a:buClr>
        <a:buSzPct val="100000"/>
        <a:buFont typeface="Times New Roman" panose="02020603050405020304" pitchFamily="18" charset="0"/>
        <a:defRPr sz="2200" b="1">
          <a:solidFill>
            <a:srgbClr val="FFFFFF"/>
          </a:solidFill>
          <a:latin typeface="Arial" pitchFamily="34" charset="0"/>
          <a:ea typeface="標楷體" pitchFamily="65" charset="-120"/>
        </a:defRPr>
      </a:lvl5pPr>
      <a:lvl6pPr marL="2514600" indent="-228600" algn="l" defTabSz="449263" rtl="0" eaLnBrk="0" fontAlgn="base" hangingPunct="0">
        <a:lnSpc>
          <a:spcPct val="85000"/>
        </a:lnSpc>
        <a:spcBef>
          <a:spcPct val="0"/>
        </a:spcBef>
        <a:spcAft>
          <a:spcPct val="0"/>
        </a:spcAft>
        <a:buClr>
          <a:srgbClr val="000000"/>
        </a:buClr>
        <a:buSzPct val="100000"/>
        <a:buFont typeface="Times New Roman" pitchFamily="18" charset="0"/>
        <a:defRPr sz="2200" b="1">
          <a:solidFill>
            <a:srgbClr val="FFFFFF"/>
          </a:solidFill>
          <a:latin typeface="Arial" pitchFamily="34" charset="0"/>
          <a:ea typeface="標楷體" pitchFamily="65" charset="-120"/>
        </a:defRPr>
      </a:lvl6pPr>
      <a:lvl7pPr marL="2971800" indent="-228600" algn="l" defTabSz="449263" rtl="0" eaLnBrk="0" fontAlgn="base" hangingPunct="0">
        <a:lnSpc>
          <a:spcPct val="85000"/>
        </a:lnSpc>
        <a:spcBef>
          <a:spcPct val="0"/>
        </a:spcBef>
        <a:spcAft>
          <a:spcPct val="0"/>
        </a:spcAft>
        <a:buClr>
          <a:srgbClr val="000000"/>
        </a:buClr>
        <a:buSzPct val="100000"/>
        <a:buFont typeface="Times New Roman" pitchFamily="18" charset="0"/>
        <a:defRPr sz="2200" b="1">
          <a:solidFill>
            <a:srgbClr val="FFFFFF"/>
          </a:solidFill>
          <a:latin typeface="Arial" pitchFamily="34" charset="0"/>
          <a:ea typeface="標楷體" pitchFamily="65" charset="-120"/>
        </a:defRPr>
      </a:lvl7pPr>
      <a:lvl8pPr marL="3429000" indent="-228600" algn="l" defTabSz="449263" rtl="0" eaLnBrk="0" fontAlgn="base" hangingPunct="0">
        <a:lnSpc>
          <a:spcPct val="85000"/>
        </a:lnSpc>
        <a:spcBef>
          <a:spcPct val="0"/>
        </a:spcBef>
        <a:spcAft>
          <a:spcPct val="0"/>
        </a:spcAft>
        <a:buClr>
          <a:srgbClr val="000000"/>
        </a:buClr>
        <a:buSzPct val="100000"/>
        <a:buFont typeface="Times New Roman" pitchFamily="18" charset="0"/>
        <a:defRPr sz="2200" b="1">
          <a:solidFill>
            <a:srgbClr val="FFFFFF"/>
          </a:solidFill>
          <a:latin typeface="Arial" pitchFamily="34" charset="0"/>
          <a:ea typeface="標楷體" pitchFamily="65" charset="-120"/>
        </a:defRPr>
      </a:lvl8pPr>
      <a:lvl9pPr marL="3886200" indent="-228600" algn="l" defTabSz="449263" rtl="0" eaLnBrk="0" fontAlgn="base" hangingPunct="0">
        <a:lnSpc>
          <a:spcPct val="85000"/>
        </a:lnSpc>
        <a:spcBef>
          <a:spcPct val="0"/>
        </a:spcBef>
        <a:spcAft>
          <a:spcPct val="0"/>
        </a:spcAft>
        <a:buClr>
          <a:srgbClr val="000000"/>
        </a:buClr>
        <a:buSzPct val="100000"/>
        <a:buFont typeface="Times New Roman" pitchFamily="18" charset="0"/>
        <a:defRPr sz="2200" b="1">
          <a:solidFill>
            <a:srgbClr val="FFFFFF"/>
          </a:solidFill>
          <a:latin typeface="Arial" pitchFamily="34" charset="0"/>
          <a:ea typeface="標楷體" pitchFamily="65" charset="-120"/>
        </a:defRPr>
      </a:lvl9pPr>
    </p:titleStyle>
    <p:bodyStyle>
      <a:lvl1pPr marL="342900" indent="-342900" algn="l" defTabSz="449263" rtl="0" eaLnBrk="0" fontAlgn="base" hangingPunct="0">
        <a:spcBef>
          <a:spcPct val="0"/>
        </a:spcBef>
        <a:spcAft>
          <a:spcPts val="1500"/>
        </a:spcAft>
        <a:buClr>
          <a:srgbClr val="000000"/>
        </a:buClr>
        <a:buSzPct val="100000"/>
        <a:buFont typeface="Times New Roman" panose="02020603050405020304" pitchFamily="18" charset="0"/>
        <a:buChar char="•"/>
        <a:defRPr sz="2400" b="1">
          <a:solidFill>
            <a:srgbClr val="0000FF"/>
          </a:solidFill>
          <a:latin typeface="+mn-lt"/>
          <a:ea typeface="+mn-ea"/>
          <a:cs typeface="+mn-cs"/>
        </a:defRPr>
      </a:lvl1pPr>
      <a:lvl2pPr marL="742950" indent="-285750" algn="l" defTabSz="449263" rtl="0" eaLnBrk="0" fontAlgn="base" hangingPunct="0">
        <a:spcBef>
          <a:spcPct val="0"/>
        </a:spcBef>
        <a:spcAft>
          <a:spcPts val="1250"/>
        </a:spcAft>
        <a:buClr>
          <a:srgbClr val="000000"/>
        </a:buClr>
        <a:buSzPct val="100000"/>
        <a:buFont typeface="Times New Roman" panose="02020603050405020304" pitchFamily="18" charset="0"/>
        <a:buChar char="–"/>
        <a:defRPr sz="2000" b="1">
          <a:solidFill>
            <a:srgbClr val="FF6600"/>
          </a:solidFill>
          <a:latin typeface="+mn-lt"/>
          <a:ea typeface="+mn-ea"/>
        </a:defRPr>
      </a:lvl2pPr>
      <a:lvl3pPr marL="1143000" indent="-228600" algn="l" defTabSz="449263" rtl="0" eaLnBrk="0" fontAlgn="base" hangingPunct="0">
        <a:spcBef>
          <a:spcPct val="0"/>
        </a:spcBef>
        <a:spcAft>
          <a:spcPts val="1125"/>
        </a:spcAft>
        <a:buClr>
          <a:srgbClr val="000000"/>
        </a:buClr>
        <a:buSzPct val="100000"/>
        <a:buFont typeface="Times New Roman" panose="02020603050405020304" pitchFamily="18" charset="0"/>
        <a:buChar char="•"/>
        <a:defRPr sz="2400" b="1">
          <a:solidFill>
            <a:srgbClr val="000000"/>
          </a:solidFill>
          <a:latin typeface="+mn-lt"/>
          <a:ea typeface="+mn-ea"/>
        </a:defRPr>
      </a:lvl3pPr>
      <a:lvl4pPr marL="1600200" indent="-228600" algn="l" defTabSz="449263" rtl="0" eaLnBrk="0" fontAlgn="base" hangingPunct="0">
        <a:spcBef>
          <a:spcPct val="0"/>
        </a:spcBef>
        <a:spcAft>
          <a:spcPts val="1000"/>
        </a:spcAft>
        <a:buClr>
          <a:srgbClr val="000000"/>
        </a:buClr>
        <a:buSzPct val="100000"/>
        <a:buFont typeface="Times New Roman" panose="02020603050405020304" pitchFamily="18" charset="0"/>
        <a:buChar char="–"/>
        <a:defRPr sz="1600" b="1">
          <a:solidFill>
            <a:srgbClr val="000000"/>
          </a:solidFill>
          <a:latin typeface="+mn-lt"/>
          <a:ea typeface="+mn-ea"/>
        </a:defRPr>
      </a:lvl4pPr>
      <a:lvl5pPr marL="2057400" indent="-228600" algn="l" defTabSz="449263" rtl="0" eaLnBrk="0" fontAlgn="base" hangingPunct="0">
        <a:spcBef>
          <a:spcPct val="0"/>
        </a:spcBef>
        <a:spcAft>
          <a:spcPts val="875"/>
        </a:spcAft>
        <a:buClr>
          <a:srgbClr val="000000"/>
        </a:buClr>
        <a:buSzPct val="100000"/>
        <a:buFont typeface="Times New Roman" panose="02020603050405020304" pitchFamily="18" charset="0"/>
        <a:buChar char="»"/>
        <a:defRPr sz="1400" b="1">
          <a:solidFill>
            <a:srgbClr val="000000"/>
          </a:solidFill>
          <a:latin typeface="+mn-lt"/>
          <a:ea typeface="+mn-ea"/>
        </a:defRPr>
      </a:lvl5pPr>
      <a:lvl6pPr marL="2514600" indent="-228600" algn="l" defTabSz="449263" rtl="0" eaLnBrk="0" fontAlgn="base" hangingPunct="0">
        <a:spcBef>
          <a:spcPct val="0"/>
        </a:spcBef>
        <a:spcAft>
          <a:spcPts val="875"/>
        </a:spcAft>
        <a:buClr>
          <a:srgbClr val="000000"/>
        </a:buClr>
        <a:buSzPct val="100000"/>
        <a:buFont typeface="Times New Roman" pitchFamily="18" charset="0"/>
        <a:defRPr sz="1400" b="1">
          <a:solidFill>
            <a:srgbClr val="000000"/>
          </a:solidFill>
          <a:latin typeface="+mn-lt"/>
          <a:ea typeface="+mn-ea"/>
        </a:defRPr>
      </a:lvl6pPr>
      <a:lvl7pPr marL="2971800" indent="-228600" algn="l" defTabSz="449263" rtl="0" eaLnBrk="0" fontAlgn="base" hangingPunct="0">
        <a:spcBef>
          <a:spcPct val="0"/>
        </a:spcBef>
        <a:spcAft>
          <a:spcPts val="875"/>
        </a:spcAft>
        <a:buClr>
          <a:srgbClr val="000000"/>
        </a:buClr>
        <a:buSzPct val="100000"/>
        <a:buFont typeface="Times New Roman" pitchFamily="18" charset="0"/>
        <a:defRPr sz="1400" b="1">
          <a:solidFill>
            <a:srgbClr val="000000"/>
          </a:solidFill>
          <a:latin typeface="+mn-lt"/>
          <a:ea typeface="+mn-ea"/>
        </a:defRPr>
      </a:lvl7pPr>
      <a:lvl8pPr marL="3429000" indent="-228600" algn="l" defTabSz="449263" rtl="0" eaLnBrk="0" fontAlgn="base" hangingPunct="0">
        <a:spcBef>
          <a:spcPct val="0"/>
        </a:spcBef>
        <a:spcAft>
          <a:spcPts val="875"/>
        </a:spcAft>
        <a:buClr>
          <a:srgbClr val="000000"/>
        </a:buClr>
        <a:buSzPct val="100000"/>
        <a:buFont typeface="Times New Roman" pitchFamily="18" charset="0"/>
        <a:defRPr sz="1400" b="1">
          <a:solidFill>
            <a:srgbClr val="000000"/>
          </a:solidFill>
          <a:latin typeface="+mn-lt"/>
          <a:ea typeface="+mn-ea"/>
        </a:defRPr>
      </a:lvl8pPr>
      <a:lvl9pPr marL="3886200" indent="-228600" algn="l" defTabSz="449263" rtl="0" eaLnBrk="0" fontAlgn="base" hangingPunct="0">
        <a:spcBef>
          <a:spcPct val="0"/>
        </a:spcBef>
        <a:spcAft>
          <a:spcPts val="875"/>
        </a:spcAft>
        <a:buClr>
          <a:srgbClr val="000000"/>
        </a:buClr>
        <a:buSzPct val="100000"/>
        <a:buFont typeface="Times New Roman" pitchFamily="18" charset="0"/>
        <a:defRPr sz="1400" b="1">
          <a:solidFill>
            <a:srgbClr val="000000"/>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FEC6A31D-64F3-BA5C-ADF2-24161BD4AB1D}"/>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銷售與配銷模組之企業情境</a:t>
            </a:r>
            <a:r>
              <a:rPr lang="en-US" altLang="zh-TW"/>
              <a:t> </a:t>
            </a:r>
          </a:p>
        </p:txBody>
      </p:sp>
      <p:sp>
        <p:nvSpPr>
          <p:cNvPr id="20483" name="Rectangle 2">
            <a:extLst>
              <a:ext uri="{FF2B5EF4-FFF2-40B4-BE49-F238E27FC236}">
                <a16:creationId xmlns:a16="http://schemas.microsoft.com/office/drawing/2014/main" id="{D8E50367-AB53-03E0-EA11-5DD958C40CA3}"/>
              </a:ext>
            </a:extLst>
          </p:cNvPr>
          <p:cNvSpPr>
            <a:spLocks noGrp="1" noChangeArrowheads="1"/>
          </p:cNvSpPr>
          <p:nvPr>
            <p:ph type="body" idx="4294967295"/>
          </p:nvPr>
        </p:nvSpPr>
        <p:spPr>
          <a:xfrm>
            <a:off x="323850" y="836613"/>
            <a:ext cx="8261350" cy="1804987"/>
          </a:xfrm>
        </p:spPr>
        <p:txBody>
          <a:bodyPr/>
          <a:lstStyle/>
          <a:p>
            <a:pPr marL="398463" indent="-398463">
              <a:lnSpc>
                <a:spcPct val="90000"/>
              </a:lnSpc>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highlight>
                  <a:srgbClr val="FFFF00"/>
                </a:highlight>
                <a:latin typeface="標楷體" panose="02010601000101010101" pitchFamily="2" charset="-120"/>
              </a:rPr>
              <a:t>企業情境</a:t>
            </a:r>
            <a:r>
              <a:rPr lang="en-US" altLang="zh-TW" sz="2000" dirty="0">
                <a:highlight>
                  <a:srgbClr val="FFFF00"/>
                </a:highlight>
                <a:latin typeface="Times New Roman" panose="02020603050405020304" pitchFamily="18" charset="0"/>
                <a:cs typeface="Times New Roman" panose="02020603050405020304" pitchFamily="18" charset="0"/>
              </a:rPr>
              <a:t>( Business Scenario )</a:t>
            </a:r>
            <a:r>
              <a:rPr lang="zh-TW" altLang="zh-TW" sz="2000" dirty="0">
                <a:highlight>
                  <a:srgbClr val="FFFF00"/>
                </a:highlight>
                <a:latin typeface="標楷體" panose="02010601000101010101" pitchFamily="2" charset="-120"/>
              </a:rPr>
              <a:t>，是一種樣版</a:t>
            </a:r>
            <a:r>
              <a:rPr lang="en-US" altLang="zh-TW" sz="2000" dirty="0">
                <a:highlight>
                  <a:srgbClr val="FFFF00"/>
                </a:highlight>
                <a:latin typeface="Times New Roman" panose="02020603050405020304" pitchFamily="18" charset="0"/>
                <a:cs typeface="Times New Roman" panose="02020603050405020304" pitchFamily="18" charset="0"/>
              </a:rPr>
              <a:t>( Template )</a:t>
            </a:r>
            <a:r>
              <a:rPr lang="zh-TW" altLang="zh-TW" sz="2000" dirty="0">
                <a:highlight>
                  <a:srgbClr val="FFFF00"/>
                </a:highlight>
                <a:latin typeface="標楷體" panose="02010601000101010101" pitchFamily="2" charset="-120"/>
              </a:rPr>
              <a:t>，</a:t>
            </a:r>
            <a:r>
              <a:rPr lang="zh-TW" altLang="zh-TW" sz="2000" dirty="0">
                <a:latin typeface="標楷體" panose="02010601000101010101" pitchFamily="2" charset="-120"/>
              </a:rPr>
              <a:t>根據企業組織的需求，提供其在不同的企業事例下，制定整體企業流程之參考。 </a:t>
            </a:r>
          </a:p>
          <a:p>
            <a:pPr marL="398463" indent="-398463">
              <a:lnSpc>
                <a:spcPct val="90000"/>
              </a:lnSpc>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highlight>
                  <a:srgbClr val="FF00FF"/>
                </a:highlight>
                <a:latin typeface="標楷體" panose="02010601000101010101" pitchFamily="2" charset="-120"/>
              </a:rPr>
              <a:t>這些情境可以依照三大種類來區分</a:t>
            </a:r>
            <a:r>
              <a:rPr lang="zh-TW" altLang="zh-TW" sz="2000" dirty="0">
                <a:latin typeface="標楷體" panose="02010601000101010101" pitchFamily="2" charset="-120"/>
              </a:rPr>
              <a:t>，包括了</a:t>
            </a:r>
            <a:r>
              <a:rPr lang="zh-TW" altLang="zh-TW" sz="2000" dirty="0">
                <a:highlight>
                  <a:srgbClr val="FFFF00"/>
                </a:highlight>
                <a:latin typeface="標楷體" panose="02010601000101010101" pitchFamily="2" charset="-120"/>
              </a:rPr>
              <a:t>需求反應策略</a:t>
            </a:r>
            <a:r>
              <a:rPr lang="en-US" altLang="zh-TW" sz="2000" dirty="0">
                <a:highlight>
                  <a:srgbClr val="FFFF00"/>
                </a:highlight>
                <a:latin typeface="Times New Roman" panose="02020603050405020304" pitchFamily="18" charset="0"/>
                <a:cs typeface="Times New Roman" panose="02020603050405020304" pitchFamily="18" charset="0"/>
              </a:rPr>
              <a:t>( Demand Response Strategy )</a:t>
            </a:r>
            <a:r>
              <a:rPr lang="zh-TW" altLang="zh-TW" sz="2000" dirty="0">
                <a:highlight>
                  <a:srgbClr val="FFFF00"/>
                </a:highlight>
                <a:latin typeface="標楷體" panose="02010601000101010101" pitchFamily="2" charset="-120"/>
              </a:rPr>
              <a:t>、特殊訂單處理</a:t>
            </a:r>
            <a:r>
              <a:rPr lang="en-US" altLang="zh-TW" sz="2000" dirty="0">
                <a:highlight>
                  <a:srgbClr val="FFFF00"/>
                </a:highlight>
                <a:latin typeface="Times New Roman" panose="02020603050405020304" pitchFamily="18" charset="0"/>
                <a:cs typeface="Times New Roman" panose="02020603050405020304" pitchFamily="18" charset="0"/>
              </a:rPr>
              <a:t>( Special Order Handling )</a:t>
            </a:r>
            <a:r>
              <a:rPr lang="zh-TW" altLang="zh-TW" sz="2000" dirty="0">
                <a:highlight>
                  <a:srgbClr val="FFFF00"/>
                </a:highlight>
                <a:latin typeface="標楷體" panose="02010601000101010101" pitchFamily="2" charset="-120"/>
              </a:rPr>
              <a:t>與特殊物料處理</a:t>
            </a:r>
            <a:r>
              <a:rPr lang="en-US" altLang="zh-TW" sz="2000" dirty="0">
                <a:highlight>
                  <a:srgbClr val="FFFF00"/>
                </a:highlight>
                <a:latin typeface="Times New Roman" panose="02020603050405020304" pitchFamily="18" charset="0"/>
                <a:cs typeface="Times New Roman" panose="02020603050405020304" pitchFamily="18" charset="0"/>
              </a:rPr>
              <a:t>( Special Material Handling )</a:t>
            </a:r>
            <a:r>
              <a:rPr lang="zh-TW" altLang="zh-TW" sz="2000" dirty="0">
                <a:latin typeface="標楷體" panose="02010601000101010101" pitchFamily="2" charset="-120"/>
              </a:rPr>
              <a:t>。</a:t>
            </a:r>
            <a:r>
              <a:rPr lang="en-US" altLang="zh-TW" sz="2000" dirty="0"/>
              <a:t> </a:t>
            </a:r>
          </a:p>
        </p:txBody>
      </p:sp>
      <p:sp>
        <p:nvSpPr>
          <p:cNvPr id="20484" name="Rectangle 3">
            <a:extLst>
              <a:ext uri="{FF2B5EF4-FFF2-40B4-BE49-F238E27FC236}">
                <a16:creationId xmlns:a16="http://schemas.microsoft.com/office/drawing/2014/main" id="{92720379-C285-E8A3-C9A0-C6A423B7DC3A}"/>
              </a:ext>
            </a:extLst>
          </p:cNvPr>
          <p:cNvSpPr>
            <a:spLocks noChangeArrowheads="1"/>
          </p:cNvSpPr>
          <p:nvPr/>
        </p:nvSpPr>
        <p:spPr bwMode="auto">
          <a:xfrm>
            <a:off x="1935163" y="183356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20485" name="圖片 1">
            <a:extLst>
              <a:ext uri="{FF2B5EF4-FFF2-40B4-BE49-F238E27FC236}">
                <a16:creationId xmlns:a16="http://schemas.microsoft.com/office/drawing/2014/main" id="{1C81274A-9F67-8B9B-FC9A-4A6327E649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492375"/>
            <a:ext cx="673735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06B6126D-475F-E790-61C7-3F41A22844D8}"/>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需求反應策略</a:t>
            </a:r>
            <a:r>
              <a:rPr lang="en-US" altLang="zh-TW">
                <a:latin typeface="Times New Roman" panose="02020603050405020304" pitchFamily="18" charset="0"/>
                <a:cs typeface="Times New Roman" panose="02020603050405020304" pitchFamily="18" charset="0"/>
              </a:rPr>
              <a:t>( Demand Response Strategy )</a:t>
            </a:r>
            <a:r>
              <a:rPr lang="en-US" altLang="zh-TW"/>
              <a:t> </a:t>
            </a:r>
          </a:p>
        </p:txBody>
      </p:sp>
      <p:sp>
        <p:nvSpPr>
          <p:cNvPr id="22531" name="Rectangle 2">
            <a:extLst>
              <a:ext uri="{FF2B5EF4-FFF2-40B4-BE49-F238E27FC236}">
                <a16:creationId xmlns:a16="http://schemas.microsoft.com/office/drawing/2014/main" id="{D3FA7212-C719-ED66-4DC0-CADD24211953}"/>
              </a:ext>
            </a:extLst>
          </p:cNvPr>
          <p:cNvSpPr>
            <a:spLocks noGrp="1" noChangeArrowheads="1"/>
          </p:cNvSpPr>
          <p:nvPr>
            <p:ph type="body" idx="4294967295"/>
          </p:nvPr>
        </p:nvSpPr>
        <p:spPr>
          <a:xfrm>
            <a:off x="422275" y="712788"/>
            <a:ext cx="7924800" cy="5986462"/>
          </a:xfrm>
        </p:spPr>
        <p:txBody>
          <a:bodyPr/>
          <a:lstStyle/>
          <a:p>
            <a:pPr marL="398463" indent="-398463">
              <a:lnSpc>
                <a:spcPct val="90000"/>
              </a:lnSpc>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highlight>
                  <a:srgbClr val="FF00FF"/>
                </a:highlight>
                <a:latin typeface="標楷體" panose="02010601000101010101" pitchFamily="2" charset="-120"/>
              </a:rPr>
              <a:t>需求反應策略</a:t>
            </a:r>
            <a:r>
              <a:rPr lang="zh-TW" altLang="zh-TW" dirty="0">
                <a:latin typeface="標楷體" panose="02010601000101010101" pitchFamily="2" charset="-120"/>
              </a:rPr>
              <a:t>即是用來界定當接受</a:t>
            </a:r>
            <a:r>
              <a:rPr lang="zh-TW" altLang="en-US" dirty="0">
                <a:latin typeface="標楷體" panose="02010601000101010101" pitchFamily="2" charset="-120"/>
              </a:rPr>
              <a:t>銷售訂單</a:t>
            </a:r>
            <a:r>
              <a:rPr lang="zh-TW" altLang="zh-TW" dirty="0">
                <a:latin typeface="標楷體" panose="02010601000101010101" pitchFamily="2" charset="-120"/>
              </a:rPr>
              <a:t>時，各種後續生產規劃與控制的方法。一般而言，需求反應策略可以再劃分為以下四種</a:t>
            </a:r>
            <a:r>
              <a:rPr lang="en-US" altLang="zh-TW" dirty="0">
                <a:latin typeface="Times New Roman" panose="02020603050405020304" pitchFamily="18" charset="0"/>
                <a:cs typeface="Times New Roman" panose="02020603050405020304" pitchFamily="18" charset="0"/>
              </a:rPr>
              <a:t>:</a:t>
            </a:r>
            <a:r>
              <a:rPr lang="en-US" altLang="zh-TW" dirty="0"/>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u="sng" dirty="0">
                <a:solidFill>
                  <a:srgbClr val="A50021"/>
                </a:solidFill>
                <a:latin typeface="標楷體" panose="02010601000101010101" pitchFamily="2" charset="-120"/>
              </a:rPr>
              <a:t>存貨生產</a:t>
            </a:r>
            <a:r>
              <a:rPr lang="en-US" altLang="zh-TW" u="sng" dirty="0">
                <a:solidFill>
                  <a:srgbClr val="A50021"/>
                </a:solidFill>
                <a:latin typeface="Times New Roman" panose="02020603050405020304" pitchFamily="18" charset="0"/>
                <a:cs typeface="Times New Roman" panose="02020603050405020304" pitchFamily="18" charset="0"/>
              </a:rPr>
              <a:t>( Make to Stock ): </a:t>
            </a:r>
            <a:r>
              <a:rPr lang="zh-TW" altLang="zh-TW" dirty="0">
                <a:solidFill>
                  <a:schemeClr val="tx1"/>
                </a:solidFill>
                <a:latin typeface="標楷體" panose="02010601000101010101" pitchFamily="2" charset="-120"/>
              </a:rPr>
              <a:t>當接受</a:t>
            </a:r>
            <a:r>
              <a:rPr lang="zh-TW" altLang="en-US" dirty="0">
                <a:solidFill>
                  <a:schemeClr val="tx1"/>
                </a:solidFill>
                <a:latin typeface="標楷體" panose="02010601000101010101" pitchFamily="2" charset="-120"/>
              </a:rPr>
              <a:t>銷售訂單</a:t>
            </a:r>
            <a:r>
              <a:rPr lang="zh-TW" altLang="zh-TW" dirty="0">
                <a:solidFill>
                  <a:schemeClr val="tx1"/>
                </a:solidFill>
                <a:latin typeface="標楷體" panose="02010601000101010101" pitchFamily="2" charset="-120"/>
              </a:rPr>
              <a:t>時，直接以存貨來滿足</a:t>
            </a:r>
            <a:r>
              <a:rPr lang="zh-TW" altLang="en-US" dirty="0">
                <a:solidFill>
                  <a:schemeClr val="tx1"/>
                </a:solidFill>
                <a:latin typeface="標楷體" panose="02010601000101010101" pitchFamily="2" charset="-120"/>
              </a:rPr>
              <a:t>銷售訂單</a:t>
            </a:r>
            <a:r>
              <a:rPr lang="zh-TW" altLang="zh-TW" dirty="0">
                <a:solidFill>
                  <a:schemeClr val="tx1"/>
                </a:solidFill>
                <a:latin typeface="標楷體" panose="02010601000101010101" pitchFamily="2" charset="-120"/>
              </a:rPr>
              <a:t>的需求，因此必須事先預測市場需求，訂定需求計劃，並且以此排定成品之生產計劃、主生產排程以及物料與產能計劃進行生產</a:t>
            </a:r>
            <a:r>
              <a:rPr lang="en-US" altLang="zh-TW" dirty="0">
                <a:solidFill>
                  <a:schemeClr val="tx1"/>
                </a:solidFill>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u="sng" dirty="0">
                <a:solidFill>
                  <a:srgbClr val="C00000"/>
                </a:solidFill>
                <a:latin typeface="標楷體" panose="02010601000101010101" pitchFamily="2" charset="-120"/>
              </a:rPr>
              <a:t>訂單生產</a:t>
            </a:r>
            <a:r>
              <a:rPr lang="en-US" altLang="zh-TW" u="sng" dirty="0">
                <a:solidFill>
                  <a:srgbClr val="C00000"/>
                </a:solidFill>
                <a:latin typeface="Times New Roman" panose="02020603050405020304" pitchFamily="18" charset="0"/>
                <a:cs typeface="Times New Roman" panose="02020603050405020304" pitchFamily="18" charset="0"/>
              </a:rPr>
              <a:t>( Make to Order ):</a:t>
            </a:r>
            <a:r>
              <a:rPr lang="zh-TW" altLang="zh-TW" dirty="0">
                <a:solidFill>
                  <a:schemeClr val="tx1"/>
                </a:solidFill>
                <a:latin typeface="標楷體" panose="02010601000101010101" pitchFamily="2" charset="-120"/>
              </a:rPr>
              <a:t>當接受</a:t>
            </a:r>
            <a:r>
              <a:rPr lang="zh-TW" altLang="en-US" dirty="0">
                <a:solidFill>
                  <a:schemeClr val="tx1"/>
                </a:solidFill>
                <a:latin typeface="標楷體" panose="02010601000101010101" pitchFamily="2" charset="-120"/>
              </a:rPr>
              <a:t>銷售訂單</a:t>
            </a:r>
            <a:r>
              <a:rPr lang="zh-TW" altLang="zh-TW" dirty="0">
                <a:solidFill>
                  <a:schemeClr val="tx1"/>
                </a:solidFill>
                <a:latin typeface="標楷體" panose="02010601000101010101" pitchFamily="2" charset="-120"/>
              </a:rPr>
              <a:t>時，根據顧客在訂單上所指定的成品規格加以生產，而不以現有的成品存貨來滿足顧客的需求。而對於訂單內所指定成品之原料與零組件，都必須先規劃其生產排程並加以生產</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u="sng" dirty="0">
                <a:solidFill>
                  <a:srgbClr val="C00000"/>
                </a:solidFill>
                <a:latin typeface="標楷體" panose="02010601000101010101" pitchFamily="2" charset="-120"/>
              </a:rPr>
              <a:t>訂單裝配</a:t>
            </a:r>
            <a:r>
              <a:rPr lang="en-US" altLang="zh-TW" u="sng" dirty="0">
                <a:solidFill>
                  <a:srgbClr val="C00000"/>
                </a:solidFill>
                <a:latin typeface="標楷體" panose="02010601000101010101" pitchFamily="2" charset="-120"/>
              </a:rPr>
              <a:t>( Assembly to Order ):</a:t>
            </a:r>
            <a:r>
              <a:rPr lang="zh-TW" altLang="zh-TW" dirty="0">
                <a:solidFill>
                  <a:schemeClr val="tx1"/>
                </a:solidFill>
                <a:latin typeface="標楷體" panose="02010601000101010101" pitchFamily="2" charset="-120"/>
              </a:rPr>
              <a:t>當接受</a:t>
            </a:r>
            <a:r>
              <a:rPr lang="zh-TW" altLang="en-US" dirty="0">
                <a:solidFill>
                  <a:schemeClr val="tx1"/>
                </a:solidFill>
                <a:latin typeface="標楷體" panose="02010601000101010101" pitchFamily="2" charset="-120"/>
              </a:rPr>
              <a:t>銷售訂單</a:t>
            </a:r>
            <a:r>
              <a:rPr lang="zh-TW" altLang="zh-TW" dirty="0">
                <a:solidFill>
                  <a:schemeClr val="tx1"/>
                </a:solidFill>
                <a:latin typeface="標楷體" panose="02010601000101010101" pitchFamily="2" charset="-120"/>
              </a:rPr>
              <a:t>時，根據顧客所要求之成品規格，直接將零組件或模組加以裝配以符合顧客之需求。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u="sng" dirty="0">
                <a:solidFill>
                  <a:srgbClr val="C00000"/>
                </a:solidFill>
                <a:latin typeface="標楷體" panose="02010601000101010101" pitchFamily="2" charset="-120"/>
              </a:rPr>
              <a:t>訂單設計</a:t>
            </a:r>
            <a:r>
              <a:rPr lang="en-US" altLang="zh-TW" u="sng" dirty="0">
                <a:solidFill>
                  <a:srgbClr val="C00000"/>
                </a:solidFill>
                <a:latin typeface="標楷體" panose="02010601000101010101" pitchFamily="2" charset="-120"/>
              </a:rPr>
              <a:t>( Engineer to Order ): </a:t>
            </a:r>
            <a:r>
              <a:rPr lang="zh-TW" altLang="zh-TW" dirty="0">
                <a:solidFill>
                  <a:schemeClr val="tx1"/>
                </a:solidFill>
                <a:latin typeface="標楷體" panose="02010601000101010101" pitchFamily="2" charset="-120"/>
              </a:rPr>
              <a:t>即並沒有特定的成品規格限定於</a:t>
            </a:r>
            <a:r>
              <a:rPr lang="zh-TW" altLang="en-US" dirty="0">
                <a:solidFill>
                  <a:schemeClr val="tx1"/>
                </a:solidFill>
                <a:latin typeface="標楷體" panose="02010601000101010101" pitchFamily="2" charset="-120"/>
              </a:rPr>
              <a:t>銷售訂單</a:t>
            </a:r>
            <a:r>
              <a:rPr lang="zh-TW" altLang="zh-TW" dirty="0">
                <a:solidFill>
                  <a:schemeClr val="tx1"/>
                </a:solidFill>
                <a:latin typeface="標楷體" panose="02010601000101010101" pitchFamily="2" charset="-120"/>
              </a:rPr>
              <a:t>中，而是根據顧客的功能需求描述加以量身定做</a:t>
            </a:r>
            <a:r>
              <a:rPr lang="en-US" altLang="zh-TW" dirty="0">
                <a:solidFill>
                  <a:schemeClr val="tx1"/>
                </a:solidFill>
                <a:latin typeface="Times New Roman" panose="02020603050405020304" pitchFamily="18" charset="0"/>
                <a:cs typeface="Times New Roman" panose="02020603050405020304" pitchFamily="18" charset="0"/>
              </a:rPr>
              <a:t>( Tailor Made )</a:t>
            </a:r>
            <a:r>
              <a:rPr lang="zh-TW" altLang="zh-TW" dirty="0">
                <a:solidFill>
                  <a:schemeClr val="tx1"/>
                </a:solidFill>
                <a:latin typeface="標楷體" panose="02010601000101010101" pitchFamily="2" charset="-120"/>
              </a:rPr>
              <a:t>。</a:t>
            </a:r>
            <a:r>
              <a:rPr lang="en-US" altLang="zh-TW" dirty="0">
                <a:solidFill>
                  <a:schemeClr val="tx1"/>
                </a:solidFill>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31378F30-196E-F60E-715E-862D7A94A9FF}"/>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en-US">
                <a:latin typeface="標楷體" panose="02010601000101010101" pitchFamily="2" charset="-120"/>
              </a:rPr>
              <a:t>銷售訂單</a:t>
            </a:r>
            <a:r>
              <a:rPr lang="zh-TW" altLang="zh-TW">
                <a:latin typeface="標楷體" panose="02010601000101010101" pitchFamily="2" charset="-120"/>
              </a:rPr>
              <a:t>分歧點</a:t>
            </a:r>
            <a:r>
              <a:rPr lang="en-US" altLang="zh-TW"/>
              <a:t> </a:t>
            </a:r>
          </a:p>
        </p:txBody>
      </p:sp>
      <p:sp>
        <p:nvSpPr>
          <p:cNvPr id="24579" name="Rectangle 2">
            <a:extLst>
              <a:ext uri="{FF2B5EF4-FFF2-40B4-BE49-F238E27FC236}">
                <a16:creationId xmlns:a16="http://schemas.microsoft.com/office/drawing/2014/main" id="{E4E3FC5D-2493-525C-A47C-7610EE62B878}"/>
              </a:ext>
            </a:extLst>
          </p:cNvPr>
          <p:cNvSpPr>
            <a:spLocks noGrp="1" noChangeArrowheads="1"/>
          </p:cNvSpPr>
          <p:nvPr>
            <p:ph type="body" idx="4294967295"/>
          </p:nvPr>
        </p:nvSpPr>
        <p:spPr>
          <a:xfrm>
            <a:off x="481013" y="849313"/>
            <a:ext cx="7924800" cy="1804987"/>
          </a:xfrm>
        </p:spPr>
        <p:txBody>
          <a:bodyPr/>
          <a:lstStyle/>
          <a:p>
            <a:pPr marL="398463" indent="-398463">
              <a:lnSpc>
                <a:spcPct val="90000"/>
              </a:lnSpc>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就銷售與配銷模組的觀點而言，</a:t>
            </a:r>
            <a:r>
              <a:rPr lang="zh-TW" altLang="en-US" sz="2000">
                <a:latin typeface="標楷體" panose="02010601000101010101" pitchFamily="2" charset="-120"/>
              </a:rPr>
              <a:t>銷售訂單</a:t>
            </a:r>
            <a:r>
              <a:rPr lang="zh-TW" altLang="zh-TW" sz="2000">
                <a:latin typeface="標楷體" panose="02010601000101010101" pitchFamily="2" charset="-120"/>
              </a:rPr>
              <a:t>需求，是驅動這些不同需求反應策略之來源。不同種類的</a:t>
            </a:r>
            <a:r>
              <a:rPr lang="zh-TW" altLang="en-US" sz="2000">
                <a:latin typeface="標楷體" panose="02010601000101010101" pitchFamily="2" charset="-120"/>
              </a:rPr>
              <a:t>銷售訂單</a:t>
            </a:r>
            <a:r>
              <a:rPr lang="zh-TW" altLang="zh-TW" sz="2000">
                <a:latin typeface="標楷體" panose="02010601000101010101" pitchFamily="2" charset="-120"/>
              </a:rPr>
              <a:t>，會有不同的生產預測與規劃方式。</a:t>
            </a:r>
            <a:r>
              <a:rPr lang="en-US" altLang="zh-TW" sz="2000">
                <a:latin typeface="Times New Roman" panose="02020603050405020304" pitchFamily="18" charset="0"/>
                <a:cs typeface="Times New Roman" panose="02020603050405020304" pitchFamily="18" charset="0"/>
              </a:rPr>
              <a:t> </a:t>
            </a:r>
          </a:p>
          <a:p>
            <a:pPr marL="398463" indent="-398463">
              <a:lnSpc>
                <a:spcPct val="90000"/>
              </a:lnSpc>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en-US" altLang="zh-TW" sz="2000">
                <a:latin typeface="Times New Roman" panose="02020603050405020304" pitchFamily="18" charset="0"/>
                <a:cs typeface="Times New Roman" panose="02020603050405020304" pitchFamily="18" charset="0"/>
              </a:rPr>
              <a:t>Higgins ( 1996 )</a:t>
            </a:r>
            <a:r>
              <a:rPr lang="zh-TW" altLang="zh-TW" sz="2000">
                <a:latin typeface="標楷體" panose="02010601000101010101" pitchFamily="2" charset="-120"/>
              </a:rPr>
              <a:t>等人即根據供應鏈中的原材料、零組件、半成品與成品等項目，區分了各種策略下</a:t>
            </a:r>
            <a:r>
              <a:rPr lang="zh-TW" altLang="en-US" sz="2000">
                <a:latin typeface="標楷體" panose="02010601000101010101" pitchFamily="2" charset="-120"/>
              </a:rPr>
              <a:t>銷售訂單</a:t>
            </a:r>
            <a:r>
              <a:rPr lang="zh-TW" altLang="zh-TW" sz="2000">
                <a:latin typeface="標楷體" panose="02010601000101010101" pitchFamily="2" charset="-120"/>
              </a:rPr>
              <a:t>之分歧點</a:t>
            </a:r>
            <a:r>
              <a:rPr lang="en-US" altLang="zh-TW" sz="2000">
                <a:latin typeface="Times New Roman" panose="02020603050405020304" pitchFamily="18" charset="0"/>
                <a:cs typeface="Times New Roman" panose="02020603050405020304" pitchFamily="18" charset="0"/>
              </a:rPr>
              <a:t>( Decoupling Point )</a:t>
            </a:r>
            <a:r>
              <a:rPr lang="en-US" altLang="zh-TW" sz="2000"/>
              <a:t> </a:t>
            </a:r>
          </a:p>
        </p:txBody>
      </p:sp>
      <p:sp>
        <p:nvSpPr>
          <p:cNvPr id="24580" name="Rectangle 3">
            <a:extLst>
              <a:ext uri="{FF2B5EF4-FFF2-40B4-BE49-F238E27FC236}">
                <a16:creationId xmlns:a16="http://schemas.microsoft.com/office/drawing/2014/main" id="{0CF4FEB6-6C3C-E192-6D80-FFC82165907F}"/>
              </a:ext>
            </a:extLst>
          </p:cNvPr>
          <p:cNvSpPr>
            <a:spLocks noChangeArrowheads="1"/>
          </p:cNvSpPr>
          <p:nvPr/>
        </p:nvSpPr>
        <p:spPr bwMode="auto">
          <a:xfrm>
            <a:off x="1935163" y="183991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24581" name="圖片 1">
            <a:extLst>
              <a:ext uri="{FF2B5EF4-FFF2-40B4-BE49-F238E27FC236}">
                <a16:creationId xmlns:a16="http://schemas.microsoft.com/office/drawing/2014/main" id="{3390A29B-F340-BE6C-B267-E4FC4AA908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713038"/>
            <a:ext cx="6356350" cy="4135437"/>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a:extLst>
              <a:ext uri="{FF2B5EF4-FFF2-40B4-BE49-F238E27FC236}">
                <a16:creationId xmlns:a16="http://schemas.microsoft.com/office/drawing/2014/main" id="{C9591F95-C0D6-6C10-9D2E-A914E7DE8A26}"/>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特殊訂單處理</a:t>
            </a:r>
            <a:r>
              <a:rPr lang="en-US" altLang="zh-TW">
                <a:latin typeface="Times New Roman" panose="02020603050405020304" pitchFamily="18" charset="0"/>
                <a:cs typeface="Times New Roman" panose="02020603050405020304" pitchFamily="18" charset="0"/>
              </a:rPr>
              <a:t>( Special Order Handling )</a:t>
            </a:r>
            <a:r>
              <a:rPr lang="en-US" altLang="zh-TW"/>
              <a:t> </a:t>
            </a:r>
          </a:p>
        </p:txBody>
      </p:sp>
      <p:sp>
        <p:nvSpPr>
          <p:cNvPr id="26627" name="Rectangle 2">
            <a:extLst>
              <a:ext uri="{FF2B5EF4-FFF2-40B4-BE49-F238E27FC236}">
                <a16:creationId xmlns:a16="http://schemas.microsoft.com/office/drawing/2014/main" id="{ED2A8C67-7320-73F1-1D4E-C48C18147762}"/>
              </a:ext>
            </a:extLst>
          </p:cNvPr>
          <p:cNvSpPr>
            <a:spLocks noGrp="1" noChangeArrowheads="1"/>
          </p:cNvSpPr>
          <p:nvPr>
            <p:ph type="body" idx="4294967295"/>
          </p:nvPr>
        </p:nvSpPr>
        <p:spPr>
          <a:xfrm>
            <a:off x="492125" y="977900"/>
            <a:ext cx="7924800" cy="5662613"/>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特殊訂單處理包含了以下不同的訂單處理方式</a:t>
            </a:r>
            <a:r>
              <a:rPr lang="en-US" altLang="zh-TW" dirty="0">
                <a:latin typeface="標楷體" panose="02010601000101010101" pitchFamily="2" charset="-120"/>
              </a:rPr>
              <a:t>:</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u="sng" dirty="0">
                <a:solidFill>
                  <a:srgbClr val="A50021"/>
                </a:solidFill>
                <a:latin typeface="標楷體" panose="02010601000101010101" pitchFamily="2" charset="-120"/>
              </a:rPr>
              <a:t>第三方訂單處理 </a:t>
            </a:r>
            <a:r>
              <a:rPr lang="en-US" altLang="zh-TW" u="sng" dirty="0">
                <a:solidFill>
                  <a:srgbClr val="A50021"/>
                </a:solidFill>
                <a:latin typeface="標楷體" panose="02010601000101010101" pitchFamily="2" charset="-120"/>
              </a:rPr>
              <a:t>( Third Party Order Handling ):</a:t>
            </a:r>
            <a:r>
              <a:rPr lang="en-US" altLang="zh-TW" u="sng" dirty="0">
                <a:solidFill>
                  <a:srgbClr val="A50021"/>
                </a:solidFill>
                <a:latin typeface="Times New Roman" panose="02020603050405020304" pitchFamily="18" charset="0"/>
              </a:rPr>
              <a:t> </a:t>
            </a:r>
            <a:r>
              <a:rPr lang="zh-TW" altLang="zh-TW" dirty="0">
                <a:solidFill>
                  <a:schemeClr val="tx1"/>
                </a:solidFill>
                <a:latin typeface="標楷體" panose="02010601000101010101" pitchFamily="2" charset="-120"/>
              </a:rPr>
              <a:t>企業組織在收到</a:t>
            </a:r>
            <a:r>
              <a:rPr lang="zh-TW" altLang="en-US" dirty="0">
                <a:solidFill>
                  <a:schemeClr val="tx1"/>
                </a:solidFill>
                <a:latin typeface="標楷體" panose="02010601000101010101" pitchFamily="2" charset="-120"/>
              </a:rPr>
              <a:t>銷售訂單</a:t>
            </a:r>
            <a:r>
              <a:rPr lang="zh-TW" altLang="zh-TW" dirty="0">
                <a:solidFill>
                  <a:schemeClr val="tx1"/>
                </a:solidFill>
                <a:latin typeface="標楷體" panose="02010601000101010101" pitchFamily="2" charset="-120"/>
              </a:rPr>
              <a:t>後，針對已知的供應商來源，系統直接產生請購單</a:t>
            </a:r>
            <a:r>
              <a:rPr lang="en-US" altLang="zh-TW" dirty="0">
                <a:solidFill>
                  <a:schemeClr val="tx1"/>
                </a:solidFill>
                <a:latin typeface="Times New Roman" panose="02020603050405020304" pitchFamily="18" charset="0"/>
              </a:rPr>
              <a:t>( Purchase Requisition )</a:t>
            </a:r>
            <a:r>
              <a:rPr lang="zh-TW" altLang="zh-TW" dirty="0">
                <a:solidFill>
                  <a:schemeClr val="tx1"/>
                </a:solidFill>
                <a:latin typeface="Times New Roman" panose="02020603050405020304" pitchFamily="18" charset="0"/>
              </a:rPr>
              <a:t>與</a:t>
            </a:r>
            <a:r>
              <a:rPr lang="zh-TW" altLang="zh-TW" dirty="0">
                <a:solidFill>
                  <a:schemeClr val="tx1"/>
                </a:solidFill>
                <a:latin typeface="標楷體" panose="02010601000101010101" pitchFamily="2" charset="-120"/>
              </a:rPr>
              <a:t>第三方採購訂單</a:t>
            </a:r>
            <a:r>
              <a:rPr lang="en-US" altLang="zh-TW" dirty="0">
                <a:solidFill>
                  <a:schemeClr val="tx1"/>
                </a:solidFill>
                <a:latin typeface="Times New Roman" panose="02020603050405020304" pitchFamily="18" charset="0"/>
              </a:rPr>
              <a:t>( Third Party Purchase Order )</a:t>
            </a:r>
            <a:r>
              <a:rPr lang="zh-TW" altLang="zh-TW" dirty="0">
                <a:solidFill>
                  <a:schemeClr val="tx1"/>
                </a:solidFill>
                <a:latin typeface="標楷體" panose="02010601000101010101" pitchFamily="2" charset="-120"/>
              </a:rPr>
              <a:t>，提交予供應商，並要求供應商直接將其產品運送至顧客處。</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u="sng" dirty="0">
                <a:solidFill>
                  <a:srgbClr val="A50021"/>
                </a:solidFill>
                <a:latin typeface="標楷體" panose="02010601000101010101" pitchFamily="2" charset="-120"/>
              </a:rPr>
              <a:t>緊急訂單處理 </a:t>
            </a:r>
            <a:r>
              <a:rPr lang="en-US" altLang="zh-TW" u="sng" dirty="0">
                <a:solidFill>
                  <a:srgbClr val="A50021"/>
                </a:solidFill>
                <a:latin typeface="標楷體" panose="02010601000101010101" pitchFamily="2" charset="-120"/>
              </a:rPr>
              <a:t>( Rush Order Handling ):</a:t>
            </a:r>
            <a:r>
              <a:rPr lang="en-US" altLang="zh-TW" i="1" dirty="0">
                <a:solidFill>
                  <a:srgbClr val="A50021"/>
                </a:solidFill>
                <a:latin typeface="標楷體" panose="02010601000101010101" pitchFamily="2" charset="-120"/>
              </a:rPr>
              <a:t> </a:t>
            </a:r>
            <a:r>
              <a:rPr lang="zh-TW" altLang="zh-TW" dirty="0">
                <a:solidFill>
                  <a:schemeClr val="tx1"/>
                </a:solidFill>
                <a:latin typeface="標楷體" panose="02010601000101010101" pitchFamily="2" charset="-120"/>
              </a:rPr>
              <a:t>在此情境下，為了符合顧客之緊急需求，當收到</a:t>
            </a:r>
            <a:r>
              <a:rPr lang="zh-TW" altLang="en-US" dirty="0">
                <a:solidFill>
                  <a:schemeClr val="tx1"/>
                </a:solidFill>
                <a:latin typeface="標楷體" panose="02010601000101010101" pitchFamily="2" charset="-120"/>
              </a:rPr>
              <a:t>銷售訂單</a:t>
            </a:r>
            <a:r>
              <a:rPr lang="zh-TW" altLang="zh-TW" dirty="0">
                <a:solidFill>
                  <a:schemeClr val="tx1"/>
                </a:solidFill>
                <a:latin typeface="標楷體" panose="02010601000101010101" pitchFamily="2" charset="-120"/>
              </a:rPr>
              <a:t>後，同時系統便立即自動地產生交貨文件，以快速地執行後續出貨的相關事宜。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u="sng" dirty="0">
                <a:solidFill>
                  <a:srgbClr val="A50021"/>
                </a:solidFill>
                <a:latin typeface="標楷體" panose="02010601000101010101" pitchFamily="2" charset="-120"/>
              </a:rPr>
              <a:t>售回訂單處理 </a:t>
            </a:r>
            <a:r>
              <a:rPr lang="en-US" altLang="zh-TW" u="sng" dirty="0">
                <a:solidFill>
                  <a:srgbClr val="A50021"/>
                </a:solidFill>
                <a:latin typeface="標楷體" panose="02010601000101010101" pitchFamily="2" charset="-120"/>
              </a:rPr>
              <a:t>( Returned Order Handling ):</a:t>
            </a:r>
            <a:r>
              <a:rPr lang="en-US" altLang="zh-TW" dirty="0">
                <a:solidFill>
                  <a:srgbClr val="A50021"/>
                </a:solidFill>
                <a:latin typeface="標楷體" panose="02010601000101010101" pitchFamily="2" charset="-120"/>
              </a:rPr>
              <a:t> </a:t>
            </a:r>
            <a:r>
              <a:rPr lang="zh-TW" altLang="zh-TW" dirty="0">
                <a:solidFill>
                  <a:schemeClr val="tx1"/>
                </a:solidFill>
                <a:latin typeface="標楷體" panose="02010601000101010101" pitchFamily="2" charset="-120"/>
              </a:rPr>
              <a:t>當同意顧客將受損害或不滿意的產品退回時，或是任何有關出貨的交易發生錯誤時，則以售回訂單之情境來處理。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u="sng" dirty="0">
                <a:solidFill>
                  <a:srgbClr val="C00000"/>
                </a:solidFill>
                <a:latin typeface="標楷體" panose="02010601000101010101" pitchFamily="2" charset="-120"/>
              </a:rPr>
              <a:t>現金訂單處理 </a:t>
            </a:r>
            <a:r>
              <a:rPr lang="en-US" altLang="zh-TW" u="sng" dirty="0">
                <a:solidFill>
                  <a:srgbClr val="C00000"/>
                </a:solidFill>
                <a:latin typeface="標楷體" panose="02010601000101010101" pitchFamily="2" charset="-120"/>
              </a:rPr>
              <a:t>( Cash Order Handling ):</a:t>
            </a:r>
            <a:r>
              <a:rPr lang="en-US" altLang="zh-TW" u="sng" dirty="0">
                <a:solidFill>
                  <a:srgbClr val="C00000"/>
                </a:solidFill>
                <a:latin typeface="Times New Roman" panose="02020603050405020304" pitchFamily="18" charset="0"/>
                <a:cs typeface="Times New Roman" panose="02020603050405020304" pitchFamily="18" charset="0"/>
              </a:rPr>
              <a:t> </a:t>
            </a:r>
            <a:r>
              <a:rPr lang="zh-TW" altLang="zh-TW" dirty="0">
                <a:solidFill>
                  <a:schemeClr val="tx1"/>
                </a:solidFill>
                <a:latin typeface="標楷體" panose="02010601000101010101" pitchFamily="2" charset="-120"/>
              </a:rPr>
              <a:t>現金訂單處理之使用時機，在於顧客獲得其所訂購產品之同時，立即以現金付款，簡化了整個應收帳款之流程。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81FAB8BB-1DE1-E3C3-C7D3-6957C61A4F3F}"/>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特殊物料處理</a:t>
            </a:r>
            <a:r>
              <a:rPr lang="en-US" altLang="zh-TW">
                <a:latin typeface="Times New Roman" panose="02020603050405020304" pitchFamily="18" charset="0"/>
                <a:cs typeface="Times New Roman" panose="02020603050405020304" pitchFamily="18" charset="0"/>
              </a:rPr>
              <a:t>( Special Material Handling )</a:t>
            </a:r>
            <a:r>
              <a:rPr lang="en-US" altLang="zh-TW"/>
              <a:t> </a:t>
            </a:r>
          </a:p>
        </p:txBody>
      </p:sp>
      <p:sp>
        <p:nvSpPr>
          <p:cNvPr id="28675" name="Rectangle 2">
            <a:extLst>
              <a:ext uri="{FF2B5EF4-FFF2-40B4-BE49-F238E27FC236}">
                <a16:creationId xmlns:a16="http://schemas.microsoft.com/office/drawing/2014/main" id="{5B179D4F-9C66-B584-FF12-A91CFA8666AD}"/>
              </a:ext>
            </a:extLst>
          </p:cNvPr>
          <p:cNvSpPr>
            <a:spLocks noGrp="1" noChangeArrowheads="1"/>
          </p:cNvSpPr>
          <p:nvPr>
            <p:ph type="body" idx="4294967295"/>
          </p:nvPr>
        </p:nvSpPr>
        <p:spPr>
          <a:xfrm>
            <a:off x="492125" y="977900"/>
            <a:ext cx="7924800" cy="5141913"/>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t>針對不同的目的，銷售與配銷模組提供了以下兩種特昳物料處理方式</a:t>
            </a:r>
            <a:r>
              <a:rPr lang="en-US" altLang="zh-TW"/>
              <a:t>:</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u="sng">
                <a:solidFill>
                  <a:srgbClr val="C00000"/>
                </a:solidFill>
                <a:latin typeface="標楷體" panose="02010601000101010101" pitchFamily="2" charset="-120"/>
              </a:rPr>
              <a:t>顧客託管存貨之處理</a:t>
            </a:r>
            <a:r>
              <a:rPr lang="en-US" altLang="zh-TW" u="sng">
                <a:solidFill>
                  <a:srgbClr val="C00000"/>
                </a:solidFill>
                <a:latin typeface="Times New Roman" panose="02020603050405020304" pitchFamily="18" charset="0"/>
                <a:cs typeface="Times New Roman" panose="02020603050405020304" pitchFamily="18" charset="0"/>
              </a:rPr>
              <a:t>( Customer Consignment Stock Handling ): </a:t>
            </a:r>
            <a:r>
              <a:rPr lang="zh-TW" altLang="zh-TW">
                <a:solidFill>
                  <a:schemeClr val="tx1"/>
                </a:solidFill>
                <a:latin typeface="標楷體" panose="02010601000101010101" pitchFamily="2" charset="-120"/>
              </a:rPr>
              <a:t>當顧客為了加強在整個供應鏈體系中之即時反應能力，或是為了減少本身倉儲作業成本與存貨成本時，會要求已經購得的產品先置放於供應商的倉庫處。而該產品供應商在</a:t>
            </a:r>
            <a:r>
              <a:rPr lang="en-US" altLang="zh-TW">
                <a:solidFill>
                  <a:schemeClr val="tx1"/>
                </a:solidFill>
                <a:latin typeface="Times New Roman" panose="02020603050405020304" pitchFamily="18" charset="0"/>
                <a:cs typeface="Times New Roman" panose="02020603050405020304" pitchFamily="18" charset="0"/>
              </a:rPr>
              <a:t>ERP</a:t>
            </a:r>
            <a:r>
              <a:rPr lang="zh-TW" altLang="zh-TW">
                <a:solidFill>
                  <a:schemeClr val="tx1"/>
                </a:solidFill>
                <a:latin typeface="標楷體" panose="02010601000101010101" pitchFamily="2" charset="-120"/>
              </a:rPr>
              <a:t>系統中，將會以顧客委託存貨之處理情境來管理該項存貨，即針對該項存貨執行相關的倉儲管理作業一直到該顧客將其產品再次生產或是銷售。</a:t>
            </a:r>
            <a:r>
              <a:rPr lang="en-US" altLang="zh-TW">
                <a:solidFill>
                  <a:schemeClr val="tx1"/>
                </a:solidFill>
              </a:rPr>
              <a:t>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u="sng">
                <a:solidFill>
                  <a:srgbClr val="C00000"/>
                </a:solidFill>
                <a:latin typeface="標楷體" panose="02010601000101010101" pitchFamily="2" charset="-120"/>
              </a:rPr>
              <a:t>分散式出貨</a:t>
            </a:r>
            <a:r>
              <a:rPr lang="en-US" altLang="zh-TW" u="sng">
                <a:solidFill>
                  <a:srgbClr val="C00000"/>
                </a:solidFill>
                <a:latin typeface="Times New Roman" panose="02020603050405020304" pitchFamily="18" charset="0"/>
                <a:cs typeface="Times New Roman" panose="02020603050405020304" pitchFamily="18" charset="0"/>
              </a:rPr>
              <a:t>( Decentralized Shipping ): </a:t>
            </a:r>
            <a:r>
              <a:rPr lang="zh-TW" altLang="zh-TW">
                <a:solidFill>
                  <a:schemeClr val="tx1"/>
                </a:solidFill>
                <a:latin typeface="標楷體" panose="02010601000101010101" pitchFamily="2" charset="-120"/>
              </a:rPr>
              <a:t>分散式出貨，即是為了縮短對於顧客出貨的反應時間以提升出貨的效率，在某些距離顧客較近之出貨點，建置地方性的配送系統</a:t>
            </a:r>
            <a:r>
              <a:rPr lang="en-US" altLang="zh-TW">
                <a:solidFill>
                  <a:schemeClr val="tx1"/>
                </a:solidFill>
                <a:latin typeface="Times New Roman" panose="02020603050405020304" pitchFamily="18" charset="0"/>
                <a:cs typeface="Times New Roman" panose="02020603050405020304" pitchFamily="18" charset="0"/>
              </a:rPr>
              <a:t>( Local Distribution System )</a:t>
            </a:r>
            <a:r>
              <a:rPr lang="zh-TW" altLang="zh-TW">
                <a:solidFill>
                  <a:schemeClr val="tx1"/>
                </a:solidFill>
                <a:latin typeface="標楷體" panose="02010601000101010101" pitchFamily="2" charset="-120"/>
              </a:rPr>
              <a:t>。</a:t>
            </a:r>
            <a:r>
              <a:rPr lang="en-US" altLang="zh-TW">
                <a:solidFill>
                  <a:schemeClr val="tx1"/>
                </a:solidFill>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C531F42A-2529-6F01-B33C-C6AF1B531596}"/>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銷售與配銷模組之文件流向</a:t>
            </a:r>
            <a:r>
              <a:rPr lang="en-US" altLang="zh-TW"/>
              <a:t> </a:t>
            </a:r>
          </a:p>
        </p:txBody>
      </p:sp>
      <p:sp>
        <p:nvSpPr>
          <p:cNvPr id="30723" name="Rectangle 2">
            <a:extLst>
              <a:ext uri="{FF2B5EF4-FFF2-40B4-BE49-F238E27FC236}">
                <a16:creationId xmlns:a16="http://schemas.microsoft.com/office/drawing/2014/main" id="{1A979D36-9D53-F4B4-944B-040201007508}"/>
              </a:ext>
            </a:extLst>
          </p:cNvPr>
          <p:cNvSpPr>
            <a:spLocks noGrp="1" noChangeArrowheads="1"/>
          </p:cNvSpPr>
          <p:nvPr>
            <p:ph type="body" idx="4294967295"/>
          </p:nvPr>
        </p:nvSpPr>
        <p:spPr>
          <a:xfrm>
            <a:off x="468313" y="757238"/>
            <a:ext cx="7924800" cy="1239837"/>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經由</a:t>
            </a:r>
            <a:r>
              <a:rPr lang="zh-TW" altLang="zh-TW" dirty="0">
                <a:highlight>
                  <a:srgbClr val="FFFF00"/>
                </a:highlight>
                <a:latin typeface="標楷體" panose="02010601000101010101" pitchFamily="2" charset="-120"/>
              </a:rPr>
              <a:t>文件流向</a:t>
            </a:r>
            <a:r>
              <a:rPr lang="zh-TW" altLang="zh-TW" dirty="0">
                <a:latin typeface="標楷體" panose="02010601000101010101" pitchFamily="2" charset="-120"/>
              </a:rPr>
              <a:t>的設定，讓</a:t>
            </a:r>
            <a:r>
              <a:rPr lang="zh-TW" altLang="zh-TW" dirty="0">
                <a:highlight>
                  <a:srgbClr val="FFFF00"/>
                </a:highlight>
                <a:latin typeface="標楷體" panose="02010601000101010101" pitchFamily="2" charset="-120"/>
              </a:rPr>
              <a:t>整個銷售配銷流程得以緊密地整合</a:t>
            </a:r>
            <a:r>
              <a:rPr lang="zh-TW" altLang="zh-TW" dirty="0">
                <a:latin typeface="標楷體" panose="02010601000101010101" pitchFamily="2" charset="-120"/>
              </a:rPr>
              <a:t>，並且配合強大的複製功能，加強作業效率並減少錯誤產生。</a:t>
            </a:r>
            <a:r>
              <a:rPr lang="en-US" altLang="zh-TW" dirty="0"/>
              <a:t> </a:t>
            </a:r>
          </a:p>
        </p:txBody>
      </p:sp>
      <p:sp>
        <p:nvSpPr>
          <p:cNvPr id="30724" name="Rectangle 3">
            <a:extLst>
              <a:ext uri="{FF2B5EF4-FFF2-40B4-BE49-F238E27FC236}">
                <a16:creationId xmlns:a16="http://schemas.microsoft.com/office/drawing/2014/main" id="{2B1A4299-F9EE-5CA9-7C35-003EA626E3F0}"/>
              </a:ext>
            </a:extLst>
          </p:cNvPr>
          <p:cNvSpPr>
            <a:spLocks noChangeArrowheads="1"/>
          </p:cNvSpPr>
          <p:nvPr/>
        </p:nvSpPr>
        <p:spPr bwMode="auto">
          <a:xfrm>
            <a:off x="1935163" y="1608138"/>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30725" name="圖片 1">
            <a:extLst>
              <a:ext uri="{FF2B5EF4-FFF2-40B4-BE49-F238E27FC236}">
                <a16:creationId xmlns:a16="http://schemas.microsoft.com/office/drawing/2014/main" id="{6F58E75D-C872-2579-D92A-331DA212EA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1844675"/>
            <a:ext cx="5329237" cy="48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4AE5B2FD-F8AF-B481-AA32-B648AA93FBE5}"/>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銷售配銷模組與其他模組之關係</a:t>
            </a:r>
            <a:r>
              <a:rPr lang="en-GB" altLang="zh-TW">
                <a:latin typeface="Times New Roman" panose="02020603050405020304" pitchFamily="18" charset="0"/>
                <a:cs typeface="Times New Roman" panose="02020603050405020304" pitchFamily="18" charset="0"/>
              </a:rPr>
              <a:t>(1/2)</a:t>
            </a:r>
          </a:p>
        </p:txBody>
      </p:sp>
      <p:sp>
        <p:nvSpPr>
          <p:cNvPr id="17411" name="Rectangle 2">
            <a:extLst>
              <a:ext uri="{FF2B5EF4-FFF2-40B4-BE49-F238E27FC236}">
                <a16:creationId xmlns:a16="http://schemas.microsoft.com/office/drawing/2014/main" id="{0F423A07-4A02-70A9-F868-6D0A76A7CFC2}"/>
              </a:ext>
            </a:extLst>
          </p:cNvPr>
          <p:cNvSpPr>
            <a:spLocks noGrp="1" noChangeArrowheads="1"/>
          </p:cNvSpPr>
          <p:nvPr>
            <p:ph type="body" idx="4294967295"/>
          </p:nvPr>
        </p:nvSpPr>
        <p:spPr>
          <a:xfrm>
            <a:off x="265113" y="827088"/>
            <a:ext cx="8651875" cy="5122192"/>
          </a:xfrm>
        </p:spPr>
        <p:txBody>
          <a:bodyPr/>
          <a:lstStyle/>
          <a:p>
            <a:pPr marL="398463" indent="-398463">
              <a:lnSpc>
                <a:spcPct val="90000"/>
              </a:lnSpc>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與財務會計</a:t>
            </a:r>
            <a:r>
              <a:rPr lang="en-GB" altLang="zh-TW" dirty="0">
                <a:latin typeface="Times New Roman" panose="02020603050405020304" pitchFamily="18" charset="0"/>
                <a:cs typeface="Times New Roman" panose="02020603050405020304" pitchFamily="18" charset="0"/>
              </a:rPr>
              <a:t>( Financial Accounting )</a:t>
            </a:r>
            <a:r>
              <a:rPr lang="zh-TW" altLang="zh-TW" dirty="0">
                <a:latin typeface="標楷體" panose="02010601000101010101" pitchFamily="2" charset="-120"/>
              </a:rPr>
              <a:t>模組之關係</a:t>
            </a:r>
            <a:r>
              <a:rPr lang="en-GB" altLang="zh-TW" dirty="0">
                <a:latin typeface="Times New Roman" panose="02020603050405020304" pitchFamily="18" charset="0"/>
                <a:cs typeface="Times New Roman" panose="02020603050405020304" pitchFamily="18" charset="0"/>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當請款結束後，系統將相關的請款文件傳送並過帳至財務會計模組之適當會計科目，以執行應收帳款</a:t>
            </a:r>
            <a:r>
              <a:rPr lang="en-GB" altLang="zh-TW" dirty="0">
                <a:solidFill>
                  <a:schemeClr val="tx1"/>
                </a:solidFill>
                <a:latin typeface="Times New Roman" panose="02020603050405020304" pitchFamily="18" charset="0"/>
              </a:rPr>
              <a:t>( Account Receivable, AR )</a:t>
            </a:r>
            <a:r>
              <a:rPr lang="zh-TW" altLang="zh-TW" dirty="0">
                <a:solidFill>
                  <a:schemeClr val="tx1"/>
                </a:solidFill>
                <a:latin typeface="標楷體" panose="02010601000101010101" pitchFamily="2" charset="-120"/>
              </a:rPr>
              <a:t>和現金管理</a:t>
            </a:r>
            <a:r>
              <a:rPr lang="en-GB" altLang="zh-TW" dirty="0">
                <a:solidFill>
                  <a:schemeClr val="tx1"/>
                </a:solidFill>
                <a:latin typeface="Times New Roman" panose="02020603050405020304" pitchFamily="18" charset="0"/>
              </a:rPr>
              <a:t>( Cash Management )</a:t>
            </a:r>
            <a:r>
              <a:rPr lang="zh-TW" altLang="zh-TW" dirty="0">
                <a:solidFill>
                  <a:schemeClr val="tx1"/>
                </a:solidFill>
                <a:latin typeface="標楷體" panose="02010601000101010101" pitchFamily="2" charset="-120"/>
              </a:rPr>
              <a:t>之相關功能</a:t>
            </a:r>
            <a:r>
              <a:rPr lang="en-US" altLang="zh-TW" dirty="0">
                <a:solidFill>
                  <a:schemeClr val="tx1"/>
                </a:solidFill>
                <a:latin typeface="Times New Roman" panose="02020603050405020304" pitchFamily="18" charset="0"/>
                <a:cs typeface="Times New Roman" panose="02020603050405020304" pitchFamily="18" charset="0"/>
              </a:rPr>
              <a:t> </a:t>
            </a:r>
            <a:r>
              <a:rPr lang="zh-TW" altLang="zh-TW" dirty="0">
                <a:solidFill>
                  <a:schemeClr val="tx1"/>
                </a:solidFill>
                <a:latin typeface="標楷體" panose="02010601000101010101" pitchFamily="2" charset="-120"/>
              </a:rPr>
              <a:t>。</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銷售配銷模組會搭配財務會計模組執行顧客信用</a:t>
            </a:r>
            <a:r>
              <a:rPr lang="en-GB" altLang="zh-TW" dirty="0">
                <a:solidFill>
                  <a:schemeClr val="tx1"/>
                </a:solidFill>
                <a:latin typeface="Times New Roman" panose="02020603050405020304" pitchFamily="18" charset="0"/>
              </a:rPr>
              <a:t>/</a:t>
            </a:r>
            <a:r>
              <a:rPr lang="zh-TW" altLang="zh-TW" dirty="0">
                <a:solidFill>
                  <a:schemeClr val="tx1"/>
                </a:solidFill>
                <a:latin typeface="標楷體" panose="02010601000101010101" pitchFamily="2" charset="-120"/>
              </a:rPr>
              <a:t>風險管理</a:t>
            </a:r>
            <a:r>
              <a:rPr lang="en-GB" altLang="zh-TW" dirty="0">
                <a:solidFill>
                  <a:schemeClr val="tx1"/>
                </a:solidFill>
                <a:latin typeface="Times New Roman" panose="02020603050405020304" pitchFamily="18" charset="0"/>
              </a:rPr>
              <a:t>( Customer Credit/Risk Management )</a:t>
            </a:r>
            <a:r>
              <a:rPr lang="zh-TW" altLang="zh-TW" dirty="0">
                <a:solidFill>
                  <a:schemeClr val="tx1"/>
                </a:solidFill>
                <a:latin typeface="標楷體" panose="02010601000101010101" pitchFamily="2" charset="-120"/>
              </a:rPr>
              <a:t>之功能，並經由對顧客信用額度限制</a:t>
            </a:r>
            <a:r>
              <a:rPr lang="en-GB" altLang="zh-TW" dirty="0">
                <a:solidFill>
                  <a:schemeClr val="tx1"/>
                </a:solidFill>
                <a:latin typeface="Times New Roman" panose="02020603050405020304" pitchFamily="18" charset="0"/>
              </a:rPr>
              <a:t>(Credit Limit )</a:t>
            </a:r>
            <a:r>
              <a:rPr lang="zh-TW" altLang="zh-TW" dirty="0">
                <a:solidFill>
                  <a:schemeClr val="tx1"/>
                </a:solidFill>
                <a:latin typeface="標楷體" panose="02010601000101010101" pitchFamily="2" charset="-120"/>
              </a:rPr>
              <a:t>設定，系統可以在每一項銷售配銷作業中查核顧客信用</a:t>
            </a:r>
            <a:r>
              <a:rPr lang="en-US" altLang="zh-TW" dirty="0">
                <a:solidFill>
                  <a:schemeClr val="tx1"/>
                </a:solidFill>
                <a:latin typeface="Times New Roman" panose="02020603050405020304" pitchFamily="18" charset="0"/>
                <a:cs typeface="Times New Roman" panose="02020603050405020304" pitchFamily="18" charset="0"/>
              </a:rPr>
              <a:t> </a:t>
            </a:r>
            <a:r>
              <a:rPr lang="zh-TW" altLang="zh-TW" dirty="0">
                <a:latin typeface="標楷體" panose="02010601000101010101" pitchFamily="2" charset="-120"/>
              </a:rPr>
              <a:t>。</a:t>
            </a:r>
          </a:p>
          <a:p>
            <a:pPr marL="398463" indent="-398463">
              <a:lnSpc>
                <a:spcPct val="90000"/>
              </a:lnSpc>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與物料管理</a:t>
            </a:r>
            <a:r>
              <a:rPr lang="en-GB" altLang="zh-TW" dirty="0">
                <a:latin typeface="Times New Roman" panose="02020603050405020304" pitchFamily="18" charset="0"/>
              </a:rPr>
              <a:t>( Material Management )</a:t>
            </a:r>
            <a:r>
              <a:rPr lang="zh-TW" altLang="zh-TW" dirty="0">
                <a:latin typeface="標楷體" panose="02010601000101010101" pitchFamily="2" charset="-120"/>
              </a:rPr>
              <a:t>模組之關係</a:t>
            </a:r>
            <a:r>
              <a:rPr lang="en-GB" altLang="zh-TW" dirty="0">
                <a:latin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當系統建立</a:t>
            </a:r>
            <a:r>
              <a:rPr lang="zh-TW" altLang="en-US" dirty="0">
                <a:solidFill>
                  <a:schemeClr val="tx1"/>
                </a:solidFill>
                <a:latin typeface="標楷體" panose="02010601000101010101" pitchFamily="2" charset="-120"/>
              </a:rPr>
              <a:t>銷售訂單</a:t>
            </a:r>
            <a:r>
              <a:rPr lang="zh-TW" altLang="zh-TW" dirty="0">
                <a:solidFill>
                  <a:schemeClr val="tx1"/>
                </a:solidFill>
                <a:latin typeface="標楷體" panose="02010601000101010101" pitchFamily="2" charset="-120"/>
              </a:rPr>
              <a:t>或交貨文件時，經由系統相關的設定，可以自動地驅動物料模組中保留存貨</a:t>
            </a:r>
            <a:r>
              <a:rPr lang="en-US" altLang="zh-TW" dirty="0">
                <a:solidFill>
                  <a:schemeClr val="tx1"/>
                </a:solidFill>
                <a:latin typeface="Times New Roman" panose="02020603050405020304" pitchFamily="18" charset="0"/>
              </a:rPr>
              <a:t>( Reservation )</a:t>
            </a:r>
            <a:r>
              <a:rPr lang="zh-TW" altLang="zh-TW" dirty="0">
                <a:solidFill>
                  <a:schemeClr val="tx1"/>
                </a:solidFill>
                <a:latin typeface="標楷體" panose="02010601000101010101" pitchFamily="2" charset="-120"/>
              </a:rPr>
              <a:t>的功能。</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當執行交貨流程中的挑料作業時，也必須和物料管理中的倉儲管理</a:t>
            </a:r>
            <a:r>
              <a:rPr lang="en-US" altLang="zh-TW" dirty="0">
                <a:solidFill>
                  <a:schemeClr val="tx1"/>
                </a:solidFill>
                <a:latin typeface="標楷體" panose="02010601000101010101" pitchFamily="2" charset="-120"/>
              </a:rPr>
              <a:t>( Warehouse Management )</a:t>
            </a:r>
            <a:r>
              <a:rPr lang="zh-TW" altLang="zh-TW" dirty="0">
                <a:solidFill>
                  <a:schemeClr val="tx1"/>
                </a:solidFill>
                <a:latin typeface="標楷體" panose="02010601000101010101" pitchFamily="2" charset="-120"/>
              </a:rPr>
              <a:t>相配合，以求適時適地適物的將顧客所訂購的訂購產品從倉庫中挑出，以執行挑料、包裝與裝載的作業。</a:t>
            </a:r>
          </a:p>
          <a:p>
            <a:pPr marL="857250" lvl="1" indent="-342900" algn="just">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在執行系統扣帳</a:t>
            </a:r>
            <a:r>
              <a:rPr lang="en-US" altLang="zh-TW" dirty="0">
                <a:solidFill>
                  <a:schemeClr val="tx1"/>
                </a:solidFill>
                <a:latin typeface="新細明體" panose="02020500000000000000" pitchFamily="18" charset="-120"/>
              </a:rPr>
              <a:t>( Goods Issue )</a:t>
            </a:r>
            <a:r>
              <a:rPr lang="zh-TW" altLang="zh-TW" dirty="0">
                <a:solidFill>
                  <a:schemeClr val="tx1"/>
                </a:solidFill>
                <a:latin typeface="標楷體" panose="02010601000101010101" pitchFamily="2" charset="-120"/>
              </a:rPr>
              <a:t>時，同時在</a:t>
            </a:r>
            <a:r>
              <a:rPr lang="en-US" altLang="zh-TW" dirty="0">
                <a:solidFill>
                  <a:schemeClr val="tx1"/>
                </a:solidFill>
                <a:latin typeface="新細明體" panose="02020500000000000000" pitchFamily="18" charset="-120"/>
              </a:rPr>
              <a:t>MM</a:t>
            </a:r>
            <a:r>
              <a:rPr lang="zh-TW" altLang="zh-TW" dirty="0">
                <a:solidFill>
                  <a:schemeClr val="tx1"/>
                </a:solidFill>
                <a:latin typeface="標楷體" panose="02010601000101010101" pitchFamily="2" charset="-120"/>
              </a:rPr>
              <a:t>模組中產生過帳的相關文件</a:t>
            </a:r>
            <a:r>
              <a:rPr lang="en-US" altLang="zh-TW" dirty="0">
                <a:solidFill>
                  <a:schemeClr val="tx1"/>
                </a:solidFill>
                <a:latin typeface="新細明體" panose="02020500000000000000" pitchFamily="18" charset="-120"/>
              </a:rPr>
              <a:t>, </a:t>
            </a:r>
            <a:r>
              <a:rPr lang="zh-TW" altLang="zh-TW" dirty="0">
                <a:solidFill>
                  <a:schemeClr val="tx1"/>
                </a:solidFill>
                <a:latin typeface="標楷體" panose="02010601000101010101" pitchFamily="2" charset="-120"/>
              </a:rPr>
              <a:t>並且自動地將已出貨之數量從存貨中扣除。</a:t>
            </a:r>
          </a:p>
          <a:p>
            <a:pPr marL="857250" lvl="1" indent="-342900">
              <a:lnSpc>
                <a:spcPct val="90000"/>
              </a:lnSpc>
              <a:buClr>
                <a:srgbClr val="C00000"/>
              </a:buClr>
              <a:buSzPct val="75000"/>
              <a:buFont typeface="Times New Roman" panose="02020603050405020304" pitchFamily="18" charset="0"/>
              <a:buNone/>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en-US" altLang="zh-TW" dirty="0">
                <a:latin typeface="標楷體" panose="02010601000101010101" pitchFamily="2" charset="-120"/>
              </a:rPr>
              <a:t> </a:t>
            </a:r>
          </a:p>
          <a:p>
            <a:pPr marL="857250" lvl="1" indent="-342900">
              <a:lnSpc>
                <a:spcPct val="90000"/>
              </a:lnSpc>
              <a:buClr>
                <a:srgbClr val="C00000"/>
              </a:buClr>
              <a:buSzPct val="75000"/>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dirty="0">
              <a:latin typeface="Times New Roman" panose="02020603050405020304" pitchFamily="18" charset="0"/>
              <a:cs typeface="Times New Roman" panose="02020603050405020304" pitchFamily="18" charset="0"/>
            </a:endParaRPr>
          </a:p>
          <a:p>
            <a:pPr marL="857250" lvl="1" indent="-342900">
              <a:lnSpc>
                <a:spcPct val="90000"/>
              </a:lnSpc>
              <a:buClr>
                <a:srgbClr val="C00000"/>
              </a:buClr>
              <a:buSzPct val="75000"/>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dirty="0">
              <a:latin typeface="Times New Roman" panose="02020603050405020304" pitchFamily="18" charset="0"/>
              <a:cs typeface="Times New Roman" panose="02020603050405020304" pitchFamily="18" charset="0"/>
            </a:endParaRPr>
          </a:p>
          <a:p>
            <a:pPr marL="398463" indent="-398463">
              <a:lnSpc>
                <a:spcPct val="90000"/>
              </a:lnSpc>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D87AE2A3-CF07-CAB8-0FD1-3A140E345F9D}"/>
              </a:ext>
            </a:extLst>
          </p:cNvPr>
          <p:cNvSpPr txBox="1"/>
          <p:nvPr/>
        </p:nvSpPr>
        <p:spPr>
          <a:xfrm>
            <a:off x="290436" y="6237312"/>
            <a:ext cx="8195320" cy="461665"/>
          </a:xfrm>
          <a:prstGeom prst="rect">
            <a:avLst/>
          </a:prstGeom>
          <a:noFill/>
        </p:spPr>
        <p:txBody>
          <a:bodyPr wrap="square">
            <a:spAutoFit/>
          </a:bodyPr>
          <a:lstStyle/>
          <a:p>
            <a:r>
              <a:rPr lang="zh-TW" altLang="en-US" dirty="0">
                <a:solidFill>
                  <a:schemeClr val="accent2"/>
                </a:solidFill>
              </a:rPr>
              <a:t>老四川 https://www.youtube.com/watch?v=wBNt9NPHwVA</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
            <a:extLst>
              <a:ext uri="{FF2B5EF4-FFF2-40B4-BE49-F238E27FC236}">
                <a16:creationId xmlns:a16="http://schemas.microsoft.com/office/drawing/2014/main" id="{A7C12394-3F5D-3546-CA9F-FBEFD7427EE3}"/>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銷售配銷模組與其他模組之關係</a:t>
            </a:r>
            <a:r>
              <a:rPr lang="en-GB" altLang="zh-TW">
                <a:latin typeface="Times New Roman" panose="02020603050405020304" pitchFamily="18" charset="0"/>
                <a:cs typeface="Times New Roman" panose="02020603050405020304" pitchFamily="18" charset="0"/>
              </a:rPr>
              <a:t>(2/2)</a:t>
            </a:r>
          </a:p>
        </p:txBody>
      </p:sp>
      <p:sp>
        <p:nvSpPr>
          <p:cNvPr id="34819" name="Rectangle 2">
            <a:extLst>
              <a:ext uri="{FF2B5EF4-FFF2-40B4-BE49-F238E27FC236}">
                <a16:creationId xmlns:a16="http://schemas.microsoft.com/office/drawing/2014/main" id="{087B56A5-6FDC-F1DD-C0B1-5C46F961CD75}"/>
              </a:ext>
            </a:extLst>
          </p:cNvPr>
          <p:cNvSpPr>
            <a:spLocks noGrp="1" noChangeArrowheads="1"/>
          </p:cNvSpPr>
          <p:nvPr>
            <p:ph type="body" idx="4294967295"/>
          </p:nvPr>
        </p:nvSpPr>
        <p:spPr>
          <a:xfrm>
            <a:off x="492125" y="977900"/>
            <a:ext cx="8256588" cy="5708650"/>
          </a:xfrm>
        </p:spPr>
        <p:txBody>
          <a:bodyPr/>
          <a:lstStyle/>
          <a:p>
            <a:pPr marL="398463" indent="-398463">
              <a:lnSpc>
                <a:spcPct val="90000"/>
              </a:lnSpc>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與成本控制</a:t>
            </a:r>
            <a:r>
              <a:rPr lang="en-GB" altLang="zh-TW">
                <a:latin typeface="Times New Roman" panose="02020603050405020304" pitchFamily="18" charset="0"/>
                <a:cs typeface="Times New Roman" panose="02020603050405020304" pitchFamily="18" charset="0"/>
              </a:rPr>
              <a:t>( Controlling )</a:t>
            </a:r>
            <a:r>
              <a:rPr lang="zh-TW" altLang="zh-TW">
                <a:latin typeface="標楷體" panose="02010601000101010101" pitchFamily="2" charset="-120"/>
              </a:rPr>
              <a:t>模組之關係</a:t>
            </a:r>
            <a:r>
              <a:rPr lang="en-US" altLang="zh-TW"/>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en-US">
                <a:solidFill>
                  <a:schemeClr val="tx1"/>
                </a:solidFill>
                <a:latin typeface="標楷體" panose="02010601000101010101" pitchFamily="2" charset="-120"/>
              </a:rPr>
              <a:t>銷售訂單</a:t>
            </a:r>
            <a:r>
              <a:rPr lang="zh-TW" altLang="zh-TW">
                <a:solidFill>
                  <a:schemeClr val="tx1"/>
                </a:solidFill>
                <a:latin typeface="標楷體" panose="02010601000101010101" pitchFamily="2" charset="-120"/>
              </a:rPr>
              <a:t>產生時，系統即可將相關的預期營收</a:t>
            </a:r>
            <a:r>
              <a:rPr lang="en-US" altLang="zh-TW">
                <a:solidFill>
                  <a:schemeClr val="tx1"/>
                </a:solidFill>
                <a:latin typeface="Times New Roman" panose="02020603050405020304" pitchFamily="18" charset="0"/>
                <a:cs typeface="Times New Roman" panose="02020603050405020304" pitchFamily="18" charset="0"/>
              </a:rPr>
              <a:t>( Expected Revenue )</a:t>
            </a:r>
            <a:r>
              <a:rPr lang="zh-TW" altLang="zh-TW">
                <a:solidFill>
                  <a:schemeClr val="tx1"/>
                </a:solidFill>
                <a:latin typeface="標楷體" panose="02010601000101010101" pitchFamily="2" charset="-120"/>
              </a:rPr>
              <a:t>項目以及相關的成本資料傳送至成本控制模組中，執行利潤分析</a:t>
            </a:r>
            <a:r>
              <a:rPr lang="en-US" altLang="zh-TW">
                <a:solidFill>
                  <a:schemeClr val="tx1"/>
                </a:solidFill>
                <a:latin typeface="Times New Roman" panose="02020603050405020304" pitchFamily="18" charset="0"/>
                <a:cs typeface="Times New Roman" panose="02020603050405020304" pitchFamily="18" charset="0"/>
              </a:rPr>
              <a:t>( Profitability Analysis )</a:t>
            </a:r>
            <a:r>
              <a:rPr lang="zh-TW" altLang="zh-TW">
                <a:solidFill>
                  <a:schemeClr val="tx1"/>
                </a:solidFill>
              </a:rPr>
              <a:t>，</a:t>
            </a:r>
            <a:r>
              <a:rPr lang="zh-TW" altLang="zh-TW">
                <a:solidFill>
                  <a:schemeClr val="tx1"/>
                </a:solidFill>
                <a:latin typeface="標楷體" panose="02010601000101010101" pitchFamily="2" charset="-120"/>
              </a:rPr>
              <a:t>以及早預測該訂單所能帶來之利潤，並且根據後續之請款文件，評估實際的利潤結果。</a:t>
            </a:r>
          </a:p>
          <a:p>
            <a:pPr marL="398463" indent="-398463">
              <a:lnSpc>
                <a:spcPct val="90000"/>
              </a:lnSpc>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與生產規劃</a:t>
            </a:r>
            <a:r>
              <a:rPr lang="en-GB" altLang="zh-TW">
                <a:latin typeface="Times New Roman" panose="02020603050405020304" pitchFamily="18" charset="0"/>
                <a:cs typeface="Times New Roman" panose="02020603050405020304" pitchFamily="18" charset="0"/>
              </a:rPr>
              <a:t>( Production Planning )</a:t>
            </a:r>
            <a:r>
              <a:rPr lang="zh-TW" altLang="zh-TW">
                <a:latin typeface="標楷體" panose="02010601000101010101" pitchFamily="2" charset="-120"/>
              </a:rPr>
              <a:t>模組之關係</a:t>
            </a:r>
            <a:r>
              <a:rPr lang="en-GB" altLang="zh-TW">
                <a:latin typeface="Times New Roman" panose="02020603050405020304" pitchFamily="18" charset="0"/>
                <a:cs typeface="Times New Roman" panose="02020603050405020304" pitchFamily="18" charset="0"/>
              </a:rPr>
              <a:t>:</a:t>
            </a:r>
            <a:r>
              <a:rPr lang="en-US" altLang="zh-TW"/>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latin typeface="標楷體" panose="02010601000101010101" pitchFamily="2" charset="-120"/>
              </a:rPr>
              <a:t>當</a:t>
            </a:r>
            <a:r>
              <a:rPr lang="zh-TW" altLang="en-US">
                <a:solidFill>
                  <a:schemeClr val="tx1"/>
                </a:solidFill>
                <a:latin typeface="標楷體" panose="02010601000101010101" pitchFamily="2" charset="-120"/>
              </a:rPr>
              <a:t>銷售訂單</a:t>
            </a:r>
            <a:r>
              <a:rPr lang="zh-TW" altLang="zh-TW">
                <a:solidFill>
                  <a:schemeClr val="tx1"/>
                </a:solidFill>
                <a:latin typeface="標楷體" panose="02010601000101010101" pitchFamily="2" charset="-120"/>
              </a:rPr>
              <a:t>建立時，顧客所訂購的物料在系統中會被立即地轉換成銷售需求</a:t>
            </a:r>
            <a:r>
              <a:rPr lang="en-US" altLang="zh-TW">
                <a:solidFill>
                  <a:schemeClr val="tx1"/>
                </a:solidFill>
                <a:latin typeface="標楷體" panose="02010601000101010101" pitchFamily="2" charset="-120"/>
              </a:rPr>
              <a:t>( Sales Requirements ), </a:t>
            </a:r>
            <a:r>
              <a:rPr lang="zh-TW" altLang="zh-TW">
                <a:solidFill>
                  <a:schemeClr val="tx1"/>
                </a:solidFill>
                <a:latin typeface="標楷體" panose="02010601000101010101" pitchFamily="2" charset="-120"/>
              </a:rPr>
              <a:t>並且轉置至生產規劃模組之物料需求規劃</a:t>
            </a:r>
            <a:r>
              <a:rPr lang="en-US" altLang="zh-TW">
                <a:solidFill>
                  <a:schemeClr val="tx1"/>
                </a:solidFill>
                <a:latin typeface="標楷體" panose="02010601000101010101" pitchFamily="2" charset="-120"/>
              </a:rPr>
              <a:t>( Material Requirements Planning, MRP )</a:t>
            </a:r>
            <a:r>
              <a:rPr lang="zh-TW" altLang="zh-TW">
                <a:solidFill>
                  <a:schemeClr val="tx1"/>
                </a:solidFill>
                <a:latin typeface="標楷體" panose="02010601000101010101" pitchFamily="2" charset="-120"/>
              </a:rPr>
              <a:t>功能中</a:t>
            </a:r>
            <a:r>
              <a:rPr lang="en-US" altLang="zh-TW">
                <a:solidFill>
                  <a:schemeClr val="tx1"/>
                </a:solidFill>
                <a:latin typeface="標楷體" panose="02010601000101010101" pitchFamily="2" charset="-120"/>
              </a:rPr>
              <a:t>, </a:t>
            </a:r>
            <a:r>
              <a:rPr lang="zh-TW" altLang="zh-TW">
                <a:solidFill>
                  <a:schemeClr val="tx1"/>
                </a:solidFill>
                <a:latin typeface="標楷體" panose="02010601000101010101" pitchFamily="2" charset="-120"/>
              </a:rPr>
              <a:t>以做為物料規劃之根據</a:t>
            </a:r>
            <a:r>
              <a:rPr lang="en-US" altLang="zh-TW">
                <a:solidFill>
                  <a:schemeClr val="tx1"/>
                </a:solidFill>
                <a:latin typeface="標楷體" panose="02010601000101010101" pitchFamily="2" charset="-120"/>
              </a:rPr>
              <a:t> </a:t>
            </a:r>
            <a:r>
              <a:rPr lang="zh-TW" altLang="zh-TW">
                <a:solidFill>
                  <a:schemeClr val="tx1"/>
                </a:solidFill>
                <a:latin typeface="標楷體" panose="02010601000101010101" pitchFamily="2" charset="-120"/>
              </a:rPr>
              <a:t>。</a:t>
            </a:r>
          </a:p>
          <a:p>
            <a:pPr marL="398463" indent="-398463">
              <a:lnSpc>
                <a:spcPct val="90000"/>
              </a:lnSpc>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與專案系統</a:t>
            </a:r>
            <a:r>
              <a:rPr lang="en-GB" altLang="zh-TW">
                <a:latin typeface="Times New Roman" panose="02020603050405020304" pitchFamily="18" charset="0"/>
                <a:cs typeface="Times New Roman" panose="02020603050405020304" pitchFamily="18" charset="0"/>
              </a:rPr>
              <a:t>( Project System )</a:t>
            </a:r>
            <a:r>
              <a:rPr lang="zh-TW" altLang="zh-TW">
                <a:latin typeface="標楷體" panose="02010601000101010101" pitchFamily="2" charset="-120"/>
              </a:rPr>
              <a:t>模組之關係</a:t>
            </a:r>
            <a:r>
              <a:rPr lang="en-US" altLang="zh-TW"/>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latin typeface="標楷體" panose="02010601000101010101" pitchFamily="2" charset="-120"/>
              </a:rPr>
              <a:t>在</a:t>
            </a:r>
            <a:r>
              <a:rPr lang="zh-TW" altLang="en-US">
                <a:solidFill>
                  <a:schemeClr val="tx1"/>
                </a:solidFill>
                <a:latin typeface="標楷體" panose="02010601000101010101" pitchFamily="2" charset="-120"/>
              </a:rPr>
              <a:t>銷售訂單</a:t>
            </a:r>
            <a:r>
              <a:rPr lang="zh-TW" altLang="zh-TW">
                <a:solidFill>
                  <a:schemeClr val="tx1"/>
                </a:solidFill>
                <a:latin typeface="標楷體" panose="02010601000101010101" pitchFamily="2" charset="-120"/>
              </a:rPr>
              <a:t>中，可以將先前建立之</a:t>
            </a:r>
            <a:r>
              <a:rPr lang="en-US" altLang="zh-TW">
                <a:solidFill>
                  <a:schemeClr val="tx1"/>
                </a:solidFill>
                <a:latin typeface="Times New Roman" panose="02020603050405020304" pitchFamily="18" charset="0"/>
                <a:cs typeface="Times New Roman" panose="02020603050405020304" pitchFamily="18" charset="0"/>
              </a:rPr>
              <a:t>WBS</a:t>
            </a:r>
            <a:r>
              <a:rPr lang="zh-TW" altLang="zh-TW">
                <a:solidFill>
                  <a:schemeClr val="tx1"/>
                </a:solidFill>
                <a:latin typeface="標楷體" panose="02010601000101010101" pitchFamily="2" charset="-120"/>
              </a:rPr>
              <a:t>輸入其中，成為該訂單所指定的會計要素，以預測、匯集、與追蹤因為該</a:t>
            </a:r>
            <a:r>
              <a:rPr lang="zh-TW" altLang="en-US">
                <a:solidFill>
                  <a:schemeClr val="tx1"/>
                </a:solidFill>
                <a:latin typeface="標楷體" panose="02010601000101010101" pitchFamily="2" charset="-120"/>
              </a:rPr>
              <a:t>銷售訂單</a:t>
            </a:r>
            <a:r>
              <a:rPr lang="zh-TW" altLang="zh-TW">
                <a:solidFill>
                  <a:schemeClr val="tx1"/>
                </a:solidFill>
                <a:latin typeface="標楷體" panose="02010601000101010101" pitchFamily="2" charset="-120"/>
              </a:rPr>
              <a:t>所產生的成本與收益，並且以專案管理之理論加以控制與分析整個銷售配銷作業之進行</a:t>
            </a:r>
            <a:r>
              <a:rPr lang="en-US" altLang="zh-TW">
                <a:solidFill>
                  <a:schemeClr val="tx1"/>
                </a:solidFill>
              </a:rPr>
              <a:t> </a:t>
            </a:r>
            <a:r>
              <a:rPr lang="zh-TW" altLang="zh-TW">
                <a:solidFill>
                  <a:schemeClr val="tx1"/>
                </a:solidFill>
                <a:latin typeface="標楷體" panose="02010601000101010101" pitchFamily="2" charset="-120"/>
              </a:rPr>
              <a:t>。</a:t>
            </a:r>
          </a:p>
          <a:p>
            <a:pPr marL="857250" lvl="1" indent="-342900">
              <a:lnSpc>
                <a:spcPct val="90000"/>
              </a:lnSpc>
              <a:buClr>
                <a:srgbClr val="C00000"/>
              </a:buClr>
              <a:buSzPct val="75000"/>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a:latin typeface="標楷體" panose="02010601000101010101" pitchFamily="2" charset="-120"/>
            </a:endParaRP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
            <a:extLst>
              <a:ext uri="{FF2B5EF4-FFF2-40B4-BE49-F238E27FC236}">
                <a16:creationId xmlns:a16="http://schemas.microsoft.com/office/drawing/2014/main" id="{56EFD38B-D38D-BF1E-1CC3-868F93CB588E}"/>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銷售與配銷模組之組織架構</a:t>
            </a:r>
            <a:r>
              <a:rPr lang="en-US" altLang="zh-TW"/>
              <a:t>:</a:t>
            </a:r>
            <a:r>
              <a:rPr lang="zh-TW" altLang="zh-TW">
                <a:latin typeface="標楷體" panose="02010601000101010101" pitchFamily="2" charset="-120"/>
              </a:rPr>
              <a:t>銷售區域</a:t>
            </a:r>
            <a:r>
              <a:rPr lang="en-US" altLang="zh-TW">
                <a:latin typeface="Times New Roman" panose="02020603050405020304" pitchFamily="18" charset="0"/>
                <a:cs typeface="Times New Roman" panose="02020603050405020304" pitchFamily="18" charset="0"/>
              </a:rPr>
              <a:t> ( Sales Area )</a:t>
            </a:r>
          </a:p>
        </p:txBody>
      </p:sp>
      <p:sp>
        <p:nvSpPr>
          <p:cNvPr id="36867" name="Rectangle 2">
            <a:extLst>
              <a:ext uri="{FF2B5EF4-FFF2-40B4-BE49-F238E27FC236}">
                <a16:creationId xmlns:a16="http://schemas.microsoft.com/office/drawing/2014/main" id="{288600A4-08A0-C5CC-081D-B2FF42846E38}"/>
              </a:ext>
            </a:extLst>
          </p:cNvPr>
          <p:cNvSpPr>
            <a:spLocks noGrp="1" noChangeArrowheads="1"/>
          </p:cNvSpPr>
          <p:nvPr>
            <p:ph type="body" idx="4294967295"/>
          </p:nvPr>
        </p:nvSpPr>
        <p:spPr>
          <a:xfrm>
            <a:off x="225425" y="977900"/>
            <a:ext cx="8629650" cy="1262063"/>
          </a:xfrm>
        </p:spPr>
        <p:txBody>
          <a:bodyPr/>
          <a:lstStyle/>
          <a:p>
            <a:pPr marL="398463" indent="-398463">
              <a:lnSpc>
                <a:spcPct val="90000"/>
              </a:lnSpc>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Times New Roman" panose="02020603050405020304" pitchFamily="18" charset="0"/>
              </a:rPr>
              <a:t>所謂的銷售區域，在</a:t>
            </a:r>
            <a:r>
              <a:rPr lang="en-US" altLang="zh-TW" dirty="0">
                <a:latin typeface="Times New Roman" panose="02020603050405020304" pitchFamily="18" charset="0"/>
              </a:rPr>
              <a:t>SAP R/3</a:t>
            </a:r>
            <a:r>
              <a:rPr lang="zh-TW" altLang="zh-TW" dirty="0">
                <a:latin typeface="Times New Roman" panose="02020603050405020304" pitchFamily="18" charset="0"/>
              </a:rPr>
              <a:t>中，</a:t>
            </a:r>
            <a:r>
              <a:rPr lang="zh-TW" altLang="zh-TW" dirty="0">
                <a:highlight>
                  <a:srgbClr val="FFFF00"/>
                </a:highlight>
                <a:latin typeface="Times New Roman" panose="02020603050405020304" pitchFamily="18" charset="0"/>
              </a:rPr>
              <a:t>其定義為銷售組織</a:t>
            </a:r>
            <a:r>
              <a:rPr lang="en-US" altLang="zh-TW" dirty="0">
                <a:highlight>
                  <a:srgbClr val="FFFF00"/>
                </a:highlight>
                <a:latin typeface="Times New Roman" panose="02020603050405020304" pitchFamily="18" charset="0"/>
              </a:rPr>
              <a:t> ( Sales Organization )</a:t>
            </a:r>
            <a:r>
              <a:rPr lang="zh-TW" altLang="zh-TW" dirty="0">
                <a:highlight>
                  <a:srgbClr val="FFFF00"/>
                </a:highlight>
                <a:latin typeface="Times New Roman" panose="02020603050405020304" pitchFamily="18" charset="0"/>
              </a:rPr>
              <a:t>、配送管道</a:t>
            </a:r>
            <a:r>
              <a:rPr lang="en-US" altLang="zh-TW" dirty="0">
                <a:highlight>
                  <a:srgbClr val="FFFF00"/>
                </a:highlight>
                <a:latin typeface="Times New Roman" panose="02020603050405020304" pitchFamily="18" charset="0"/>
              </a:rPr>
              <a:t> ( Distribution Channel ) </a:t>
            </a:r>
            <a:r>
              <a:rPr lang="zh-TW" altLang="zh-TW" dirty="0">
                <a:highlight>
                  <a:srgbClr val="FFFF00"/>
                </a:highlight>
                <a:latin typeface="Times New Roman" panose="02020603050405020304" pitchFamily="18" charset="0"/>
              </a:rPr>
              <a:t>與部門</a:t>
            </a:r>
            <a:r>
              <a:rPr lang="en-US" altLang="zh-TW" dirty="0">
                <a:highlight>
                  <a:srgbClr val="FFFF00"/>
                </a:highlight>
                <a:latin typeface="Times New Roman" panose="02020603050405020304" pitchFamily="18" charset="0"/>
              </a:rPr>
              <a:t> ( Division )</a:t>
            </a:r>
            <a:r>
              <a:rPr lang="zh-TW" altLang="zh-TW" dirty="0">
                <a:highlight>
                  <a:srgbClr val="FFFF00"/>
                </a:highlight>
                <a:latin typeface="Times New Roman" panose="02020603050405020304" pitchFamily="18" charset="0"/>
              </a:rPr>
              <a:t>之結合體</a:t>
            </a:r>
            <a:r>
              <a:rPr lang="en-US" altLang="zh-TW" dirty="0">
                <a:latin typeface="Times New Roman" panose="02020603050405020304" pitchFamily="18" charset="0"/>
              </a:rPr>
              <a:t> </a:t>
            </a:r>
          </a:p>
          <a:p>
            <a:pPr marL="398463" indent="-398463">
              <a:lnSpc>
                <a:spcPct val="90000"/>
              </a:lnSpc>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dirty="0">
              <a:latin typeface="Times New Roman" panose="02020603050405020304" pitchFamily="18" charset="0"/>
            </a:endParaRPr>
          </a:p>
        </p:txBody>
      </p:sp>
      <p:sp>
        <p:nvSpPr>
          <p:cNvPr id="36868" name="Rectangle 3">
            <a:extLst>
              <a:ext uri="{FF2B5EF4-FFF2-40B4-BE49-F238E27FC236}">
                <a16:creationId xmlns:a16="http://schemas.microsoft.com/office/drawing/2014/main" id="{FD353CF3-AEA0-0F65-C7DB-DD3F7F59042D}"/>
              </a:ext>
            </a:extLst>
          </p:cNvPr>
          <p:cNvSpPr>
            <a:spLocks noChangeArrowheads="1"/>
          </p:cNvSpPr>
          <p:nvPr/>
        </p:nvSpPr>
        <p:spPr bwMode="auto">
          <a:xfrm>
            <a:off x="1939925" y="147161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36869" name="圖片 1">
            <a:extLst>
              <a:ext uri="{FF2B5EF4-FFF2-40B4-BE49-F238E27FC236}">
                <a16:creationId xmlns:a16="http://schemas.microsoft.com/office/drawing/2014/main" id="{534EFA83-F936-8DB7-60AF-138D4D4647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060575"/>
            <a:ext cx="58959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
            <a:extLst>
              <a:ext uri="{FF2B5EF4-FFF2-40B4-BE49-F238E27FC236}">
                <a16:creationId xmlns:a16="http://schemas.microsoft.com/office/drawing/2014/main" id="{71338FC9-49E2-10F9-FF5A-0AB29123B54F}"/>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銷售與配銷模組之組織架構</a:t>
            </a:r>
            <a:r>
              <a:rPr lang="en-US" altLang="zh-TW"/>
              <a:t>:</a:t>
            </a:r>
            <a:r>
              <a:rPr lang="zh-TW" altLang="zh-TW">
                <a:latin typeface="標楷體" panose="02010601000101010101" pitchFamily="2" charset="-120"/>
              </a:rPr>
              <a:t>內部組織單位</a:t>
            </a:r>
            <a:r>
              <a:rPr lang="en-US" altLang="zh-TW"/>
              <a:t> </a:t>
            </a:r>
          </a:p>
        </p:txBody>
      </p:sp>
      <p:sp>
        <p:nvSpPr>
          <p:cNvPr id="38915" name="Rectangle 2">
            <a:extLst>
              <a:ext uri="{FF2B5EF4-FFF2-40B4-BE49-F238E27FC236}">
                <a16:creationId xmlns:a16="http://schemas.microsoft.com/office/drawing/2014/main" id="{34CCCE77-567F-329B-755B-02B63EA201EA}"/>
              </a:ext>
            </a:extLst>
          </p:cNvPr>
          <p:cNvSpPr>
            <a:spLocks noGrp="1" noChangeArrowheads="1"/>
          </p:cNvSpPr>
          <p:nvPr>
            <p:ph type="body" idx="4294967295"/>
          </p:nvPr>
        </p:nvSpPr>
        <p:spPr>
          <a:xfrm>
            <a:off x="538163" y="804863"/>
            <a:ext cx="7924800" cy="661987"/>
          </a:xfrm>
        </p:spPr>
        <p:txBody>
          <a:bodyPr/>
          <a:lstStyle/>
          <a:p>
            <a:pPr marL="398463" indent="-398463">
              <a:lnSpc>
                <a:spcPct val="90000"/>
              </a:lnSpc>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highlight>
                  <a:srgbClr val="FF00FF"/>
                </a:highlight>
                <a:latin typeface="Times New Roman" panose="02020603050405020304" pitchFamily="18" charset="0"/>
              </a:rPr>
              <a:t>內部組織單位</a:t>
            </a:r>
            <a:r>
              <a:rPr lang="en-US" altLang="zh-TW" dirty="0">
                <a:latin typeface="Times New Roman" panose="02020603050405020304" pitchFamily="18" charset="0"/>
              </a:rPr>
              <a:t>(Internal Organization Unit )</a:t>
            </a:r>
            <a:r>
              <a:rPr lang="zh-TW" altLang="zh-TW" dirty="0">
                <a:latin typeface="Times New Roman" panose="02020603050405020304" pitchFamily="18" charset="0"/>
              </a:rPr>
              <a:t>定義了銷售組織、銷售辦公室與銷售群組</a:t>
            </a:r>
          </a:p>
        </p:txBody>
      </p:sp>
      <p:sp>
        <p:nvSpPr>
          <p:cNvPr id="38916" name="Rectangle 3">
            <a:extLst>
              <a:ext uri="{FF2B5EF4-FFF2-40B4-BE49-F238E27FC236}">
                <a16:creationId xmlns:a16="http://schemas.microsoft.com/office/drawing/2014/main" id="{95453355-04A0-BED6-BA2D-BC4FD74DA22C}"/>
              </a:ext>
            </a:extLst>
          </p:cNvPr>
          <p:cNvSpPr>
            <a:spLocks noChangeArrowheads="1"/>
          </p:cNvSpPr>
          <p:nvPr/>
        </p:nvSpPr>
        <p:spPr bwMode="auto">
          <a:xfrm>
            <a:off x="2000250" y="149066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38917" name="圖片 1">
            <a:extLst>
              <a:ext uri="{FF2B5EF4-FFF2-40B4-BE49-F238E27FC236}">
                <a16:creationId xmlns:a16="http://schemas.microsoft.com/office/drawing/2014/main" id="{6DF78154-A1F9-7105-C35C-4F58A134F9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506538"/>
            <a:ext cx="6765925"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8C122A8A-0D90-10FA-E630-1CB46089E5B6}"/>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4099" name="Rectangle 2">
            <a:extLst>
              <a:ext uri="{FF2B5EF4-FFF2-40B4-BE49-F238E27FC236}">
                <a16:creationId xmlns:a16="http://schemas.microsoft.com/office/drawing/2014/main" id="{1FF3E999-4489-9B12-4DB3-C548093AA95A}"/>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4100" name="Rectangle 3">
            <a:extLst>
              <a:ext uri="{FF2B5EF4-FFF2-40B4-BE49-F238E27FC236}">
                <a16:creationId xmlns:a16="http://schemas.microsoft.com/office/drawing/2014/main" id="{6015057B-F321-A570-8037-FB9A5A06AFFB}"/>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4101" name="Rectangle 4">
            <a:extLst>
              <a:ext uri="{FF2B5EF4-FFF2-40B4-BE49-F238E27FC236}">
                <a16:creationId xmlns:a16="http://schemas.microsoft.com/office/drawing/2014/main" id="{E6CC624C-DE32-CFC3-7EBE-E448DD8CD1F0}"/>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4102" name="Rectangle 5">
            <a:extLst>
              <a:ext uri="{FF2B5EF4-FFF2-40B4-BE49-F238E27FC236}">
                <a16:creationId xmlns:a16="http://schemas.microsoft.com/office/drawing/2014/main" id="{BE5B25E4-99C4-35C0-66DD-46C93614CE80}"/>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4103" name="Rectangle 6">
            <a:extLst>
              <a:ext uri="{FF2B5EF4-FFF2-40B4-BE49-F238E27FC236}">
                <a16:creationId xmlns:a16="http://schemas.microsoft.com/office/drawing/2014/main" id="{A86BD6FF-4C75-ABE8-F451-67B6159EF061}"/>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4104" name="Rectangle 8">
            <a:extLst>
              <a:ext uri="{FF2B5EF4-FFF2-40B4-BE49-F238E27FC236}">
                <a16:creationId xmlns:a16="http://schemas.microsoft.com/office/drawing/2014/main" id="{995E6795-82EA-A996-A7D3-81E76C313D11}"/>
              </a:ext>
            </a:extLst>
          </p:cNvPr>
          <p:cNvSpPr>
            <a:spLocks noChangeArrowheads="1"/>
          </p:cNvSpPr>
          <p:nvPr/>
        </p:nvSpPr>
        <p:spPr bwMode="auto">
          <a:xfrm>
            <a:off x="1258888" y="2779713"/>
            <a:ext cx="603408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Microsoft YaHei" panose="020B0503020204020204" pitchFamily="34" charset="-122"/>
              </a:defRPr>
            </a:lvl9pPr>
          </a:lstStyle>
          <a:p>
            <a:pPr algn="ctr">
              <a:buSzPct val="100000"/>
            </a:pPr>
            <a:r>
              <a:rPr lang="en-US" altLang="zh-TW" sz="3600" b="1">
                <a:solidFill>
                  <a:srgbClr val="FF9900"/>
                </a:solidFill>
                <a:ea typeface="新細明體" panose="02020500000000000000" pitchFamily="18" charset="-120"/>
              </a:rPr>
              <a:t>Sales &amp; Distribution</a:t>
            </a:r>
          </a:p>
          <a:p>
            <a:pPr algn="ctr">
              <a:buSzPct val="100000"/>
            </a:pPr>
            <a:r>
              <a:rPr lang="en-US" altLang="zh-TW" b="1">
                <a:solidFill>
                  <a:srgbClr val="24039D"/>
                </a:solidFill>
                <a:ea typeface="新細明體" panose="02020500000000000000" pitchFamily="18" charset="-120"/>
              </a:rPr>
              <a:t>                        </a:t>
            </a:r>
            <a:r>
              <a:rPr lang="en-US" altLang="zh-TW" sz="2000" b="1">
                <a:solidFill>
                  <a:srgbClr val="24039D"/>
                </a:solidFill>
                <a:ea typeface="新細明體" panose="02020500000000000000" pitchFamily="18" charset="-120"/>
              </a:rPr>
              <a:t> </a:t>
            </a:r>
          </a:p>
        </p:txBody>
      </p:sp>
      <p:sp>
        <p:nvSpPr>
          <p:cNvPr id="10" name="Rectangle 2">
            <a:extLst>
              <a:ext uri="{FF2B5EF4-FFF2-40B4-BE49-F238E27FC236}">
                <a16:creationId xmlns:a16="http://schemas.microsoft.com/office/drawing/2014/main" id="{2EF70CBE-A2BE-B009-AC8C-57CFB5623657}"/>
              </a:ext>
            </a:extLst>
          </p:cNvPr>
          <p:cNvSpPr>
            <a:spLocks noGrp="1" noChangeArrowheads="1"/>
          </p:cNvSpPr>
          <p:nvPr/>
        </p:nvSpPr>
        <p:spPr bwMode="gray">
          <a:xfrm>
            <a:off x="0" y="1844675"/>
            <a:ext cx="7772400" cy="1470025"/>
          </a:xfrm>
          <a:prstGeom prst="rect">
            <a:avLst/>
          </a:prstGeom>
          <a:noFill/>
          <a:ln>
            <a:noFill/>
          </a:ln>
        </p:spPr>
        <p:txBody>
          <a:bodyPr lIns="0" tIns="0" rIns="0" bIns="0" anchor="ctr"/>
          <a:lstStyle>
            <a:lvl1pPr algn="l" rtl="0" eaLnBrk="0" fontAlgn="base" hangingPunct="0">
              <a:lnSpc>
                <a:spcPct val="85000"/>
              </a:lnSpc>
              <a:spcBef>
                <a:spcPct val="0"/>
              </a:spcBef>
              <a:spcAft>
                <a:spcPct val="0"/>
              </a:spcAft>
              <a:defRPr sz="2200" b="1">
                <a:solidFill>
                  <a:schemeClr val="bg1"/>
                </a:solidFill>
                <a:latin typeface="+mj-lt"/>
                <a:ea typeface="+mj-ea"/>
                <a:cs typeface="+mj-cs"/>
              </a:defRPr>
            </a:lvl1pPr>
            <a:lvl2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2pPr>
            <a:lvl3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3pPr>
            <a:lvl4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4pPr>
            <a:lvl5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5pPr>
            <a:lvl6pPr marL="4572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6pPr>
            <a:lvl7pPr marL="9144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7pPr>
            <a:lvl8pPr marL="13716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8pPr>
            <a:lvl9pPr marL="18288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9pPr>
          </a:lstStyle>
          <a:p>
            <a:pPr algn="ctr">
              <a:defRPr/>
            </a:pPr>
            <a:r>
              <a:rPr lang="zh-TW" altLang="en-US" sz="4400" dirty="0">
                <a:solidFill>
                  <a:schemeClr val="tx1">
                    <a:lumMod val="95000"/>
                    <a:lumOff val="5000"/>
                  </a:schemeClr>
                </a:solidFill>
              </a:rPr>
              <a:t>第三章   </a:t>
            </a:r>
            <a:r>
              <a:rPr lang="zh-TW" altLang="zh-TW" sz="4400" dirty="0">
                <a:solidFill>
                  <a:schemeClr val="tx1">
                    <a:lumMod val="95000"/>
                    <a:lumOff val="5000"/>
                  </a:schemeClr>
                </a:solidFill>
              </a:rPr>
              <a:t>銷售與配銷模組</a:t>
            </a:r>
          </a:p>
          <a:p>
            <a:pPr algn="ctr">
              <a:defRPr/>
            </a:pPr>
            <a:endParaRPr lang="zh-TW" altLang="en-US" sz="4400" dirty="0">
              <a:solidFill>
                <a:schemeClr val="tx1">
                  <a:lumMod val="95000"/>
                  <a:lumOff val="5000"/>
                </a:schemeClr>
              </a:solidFill>
            </a:endParaRP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720EB18F-420F-92C4-0324-BF4F81FB3576}"/>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銷售與配銷模組之組織架構</a:t>
            </a:r>
            <a:r>
              <a:rPr lang="en-US" altLang="zh-TW"/>
              <a:t>:</a:t>
            </a:r>
            <a:r>
              <a:rPr lang="zh-TW" altLang="zh-TW">
                <a:latin typeface="標楷體" panose="02010601000101010101" pitchFamily="2" charset="-120"/>
              </a:rPr>
              <a:t>出貨組織</a:t>
            </a:r>
          </a:p>
        </p:txBody>
      </p:sp>
      <p:sp>
        <p:nvSpPr>
          <p:cNvPr id="40963" name="Rectangle 2">
            <a:extLst>
              <a:ext uri="{FF2B5EF4-FFF2-40B4-BE49-F238E27FC236}">
                <a16:creationId xmlns:a16="http://schemas.microsoft.com/office/drawing/2014/main" id="{D85D3F99-5253-5954-F7E4-6304D80E7821}"/>
              </a:ext>
            </a:extLst>
          </p:cNvPr>
          <p:cNvSpPr>
            <a:spLocks noGrp="1" noChangeArrowheads="1"/>
          </p:cNvSpPr>
          <p:nvPr>
            <p:ph type="body" idx="4294967295"/>
          </p:nvPr>
        </p:nvSpPr>
        <p:spPr>
          <a:xfrm>
            <a:off x="492125" y="977900"/>
            <a:ext cx="7924800" cy="638175"/>
          </a:xfrm>
        </p:spPr>
        <p:txBody>
          <a:bodyPr/>
          <a:lstStyle/>
          <a:p>
            <a:pPr marL="398463" indent="-398463">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highlight>
                  <a:srgbClr val="FFFF00"/>
                </a:highlight>
                <a:latin typeface="Times New Roman" panose="02020603050405020304" pitchFamily="18" charset="0"/>
              </a:rPr>
              <a:t>出貨組織</a:t>
            </a:r>
            <a:r>
              <a:rPr lang="zh-TW" altLang="zh-TW" dirty="0">
                <a:latin typeface="Times New Roman" panose="02020603050405020304" pitchFamily="18" charset="0"/>
              </a:rPr>
              <a:t>包含了兩層架構，</a:t>
            </a:r>
            <a:r>
              <a:rPr lang="zh-TW" altLang="zh-TW" dirty="0">
                <a:highlight>
                  <a:srgbClr val="FFFF00"/>
                </a:highlight>
                <a:latin typeface="Times New Roman" panose="02020603050405020304" pitchFamily="18" charset="0"/>
              </a:rPr>
              <a:t>即出貨廠</a:t>
            </a:r>
            <a:r>
              <a:rPr lang="en-US" altLang="zh-TW" dirty="0">
                <a:highlight>
                  <a:srgbClr val="FFFF00"/>
                </a:highlight>
                <a:latin typeface="Times New Roman" panose="02020603050405020304" pitchFamily="18" charset="0"/>
              </a:rPr>
              <a:t>(Shipping Point)</a:t>
            </a:r>
            <a:r>
              <a:rPr lang="zh-TW" altLang="zh-TW" dirty="0">
                <a:highlight>
                  <a:srgbClr val="FFFF00"/>
                </a:highlight>
                <a:latin typeface="Times New Roman" panose="02020603050405020304" pitchFamily="18" charset="0"/>
              </a:rPr>
              <a:t>與裝載點</a:t>
            </a:r>
            <a:r>
              <a:rPr lang="en-US" altLang="zh-TW" dirty="0">
                <a:highlight>
                  <a:srgbClr val="FFFF00"/>
                </a:highlight>
                <a:latin typeface="Times New Roman" panose="02020603050405020304" pitchFamily="18" charset="0"/>
              </a:rPr>
              <a:t>(Loading Point)</a:t>
            </a:r>
            <a:r>
              <a:rPr lang="zh-TW" altLang="zh-TW" dirty="0">
                <a:latin typeface="Times New Roman" panose="02020603050405020304" pitchFamily="18" charset="0"/>
              </a:rPr>
              <a:t>。</a:t>
            </a:r>
            <a:r>
              <a:rPr lang="en-US" altLang="zh-TW" dirty="0"/>
              <a:t> </a:t>
            </a:r>
          </a:p>
        </p:txBody>
      </p:sp>
      <p:sp>
        <p:nvSpPr>
          <p:cNvPr id="40964" name="Rectangle 3">
            <a:extLst>
              <a:ext uri="{FF2B5EF4-FFF2-40B4-BE49-F238E27FC236}">
                <a16:creationId xmlns:a16="http://schemas.microsoft.com/office/drawing/2014/main" id="{2E2B479E-AB32-D811-6FDA-C1A009861A31}"/>
              </a:ext>
            </a:extLst>
          </p:cNvPr>
          <p:cNvSpPr>
            <a:spLocks noChangeArrowheads="1"/>
          </p:cNvSpPr>
          <p:nvPr/>
        </p:nvSpPr>
        <p:spPr bwMode="auto">
          <a:xfrm>
            <a:off x="1939925" y="1809750"/>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40965" name="圖片 1">
            <a:extLst>
              <a:ext uri="{FF2B5EF4-FFF2-40B4-BE49-F238E27FC236}">
                <a16:creationId xmlns:a16="http://schemas.microsoft.com/office/drawing/2014/main" id="{56113177-6BDD-F837-7066-8AA1B973C1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124075"/>
            <a:ext cx="6575425"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
            <a:extLst>
              <a:ext uri="{FF2B5EF4-FFF2-40B4-BE49-F238E27FC236}">
                <a16:creationId xmlns:a16="http://schemas.microsoft.com/office/drawing/2014/main" id="{23F4F327-B2BE-1208-4866-6C19FE5A5C91}"/>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顧客主檔資料</a:t>
            </a:r>
            <a:r>
              <a:rPr lang="en-US" altLang="zh-TW">
                <a:latin typeface="Times New Roman" panose="02020603050405020304" pitchFamily="18" charset="0"/>
                <a:cs typeface="Times New Roman" panose="02020603050405020304" pitchFamily="18" charset="0"/>
              </a:rPr>
              <a:t>( Customer Master Data )</a:t>
            </a:r>
            <a:r>
              <a:rPr lang="en-US" altLang="zh-TW"/>
              <a:t> </a:t>
            </a:r>
          </a:p>
        </p:txBody>
      </p:sp>
      <p:sp>
        <p:nvSpPr>
          <p:cNvPr id="43011" name="Rectangle 2">
            <a:extLst>
              <a:ext uri="{FF2B5EF4-FFF2-40B4-BE49-F238E27FC236}">
                <a16:creationId xmlns:a16="http://schemas.microsoft.com/office/drawing/2014/main" id="{A5A73A56-0D4E-C62E-20B5-22E7A56445FE}"/>
              </a:ext>
            </a:extLst>
          </p:cNvPr>
          <p:cNvSpPr>
            <a:spLocks noGrp="1" noChangeArrowheads="1"/>
          </p:cNvSpPr>
          <p:nvPr>
            <p:ph type="body" idx="4294967295"/>
          </p:nvPr>
        </p:nvSpPr>
        <p:spPr>
          <a:xfrm>
            <a:off x="492125" y="977900"/>
            <a:ext cx="7924800" cy="3671888"/>
          </a:xfrm>
        </p:spPr>
        <p:txBody>
          <a:bodyPr/>
          <a:lstStyle/>
          <a:p>
            <a:pPr marL="398463" indent="-398463">
              <a:lnSpc>
                <a:spcPct val="90000"/>
              </a:lnSpc>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latin typeface="標楷體" panose="02010601000101010101" pitchFamily="2" charset="-120"/>
              </a:rPr>
              <a:t>顧客主檔資料主要是記錄企業所面對顧客的相關資料。在</a:t>
            </a:r>
            <a:r>
              <a:rPr lang="en-US" altLang="zh-TW" sz="2000" dirty="0">
                <a:latin typeface="標楷體" panose="02010601000101010101" pitchFamily="2" charset="-120"/>
              </a:rPr>
              <a:t>ERP</a:t>
            </a:r>
            <a:r>
              <a:rPr lang="zh-TW" altLang="zh-TW" sz="2000" dirty="0">
                <a:latin typeface="標楷體" panose="02010601000101010101" pitchFamily="2" charset="-120"/>
              </a:rPr>
              <a:t>系統中，顧客資料不只是對於銷售與配銷模組相當重要，財務會計模組也常需要擷取相關的資料以作為相關交易與分析之參考。</a:t>
            </a:r>
          </a:p>
          <a:p>
            <a:pPr marL="398463" indent="-398463">
              <a:lnSpc>
                <a:spcPct val="90000"/>
              </a:lnSpc>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highlight>
                  <a:srgbClr val="FFFF00"/>
                </a:highlight>
                <a:latin typeface="標楷體" panose="02010601000101010101" pitchFamily="2" charset="-120"/>
              </a:rPr>
              <a:t>顧客主檔資料</a:t>
            </a:r>
            <a:r>
              <a:rPr lang="zh-TW" altLang="zh-TW" sz="2000" dirty="0">
                <a:latin typeface="標楷體" panose="02010601000101010101" pitchFamily="2" charset="-120"/>
              </a:rPr>
              <a:t>可以區分成以下三種不同的資料結構</a:t>
            </a:r>
            <a:r>
              <a:rPr lang="en-US" altLang="zh-TW" sz="2000" dirty="0">
                <a:latin typeface="標楷體" panose="02010601000101010101" pitchFamily="2" charset="-120"/>
              </a:rPr>
              <a:t>:</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一般資料 </a:t>
            </a:r>
            <a:r>
              <a:rPr lang="en-US" altLang="zh-TW" sz="1800" dirty="0">
                <a:solidFill>
                  <a:schemeClr val="tx1"/>
                </a:solidFill>
                <a:latin typeface="標楷體" panose="02010601000101010101" pitchFamily="2" charset="-120"/>
              </a:rPr>
              <a:t>( General Data ) </a:t>
            </a:r>
            <a:r>
              <a:rPr lang="zh-TW" altLang="zh-TW" sz="1800" dirty="0">
                <a:solidFill>
                  <a:schemeClr val="tx1"/>
                </a:solidFill>
                <a:latin typeface="標楷體" panose="02010601000101010101" pitchFamily="2" charset="-120"/>
              </a:rPr>
              <a:t>即用來描述該顧客的基本資料，包括了該顧客的住址、電話等。</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銷售與配銷資料 </a:t>
            </a:r>
            <a:r>
              <a:rPr lang="en-US" altLang="zh-TW" sz="1800" dirty="0">
                <a:solidFill>
                  <a:schemeClr val="tx1"/>
                </a:solidFill>
                <a:latin typeface="標楷體" panose="02010601000101010101" pitchFamily="2" charset="-120"/>
              </a:rPr>
              <a:t>( Sales and Distribution )</a:t>
            </a:r>
            <a:r>
              <a:rPr lang="zh-TW" altLang="zh-TW" sz="1800" dirty="0">
                <a:solidFill>
                  <a:schemeClr val="tx1"/>
                </a:solidFill>
                <a:latin typeface="標楷體" panose="02010601000101010101" pitchFamily="2" charset="-120"/>
              </a:rPr>
              <a:t>則包含了針對於特定銷售區域所設定的資料，例如定價條件與出貨條件等。 </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公司代碼資料 </a:t>
            </a:r>
            <a:r>
              <a:rPr lang="en-US" altLang="zh-TW" sz="1800" dirty="0">
                <a:solidFill>
                  <a:schemeClr val="tx1"/>
                </a:solidFill>
                <a:latin typeface="標楷體" panose="02010601000101010101" pitchFamily="2" charset="-120"/>
              </a:rPr>
              <a:t>( Company Code Data )</a:t>
            </a:r>
            <a:r>
              <a:rPr lang="zh-TW" altLang="zh-TW" sz="1800" dirty="0">
                <a:solidFill>
                  <a:schemeClr val="tx1"/>
                </a:solidFill>
                <a:latin typeface="標楷體" panose="02010601000101010101" pitchFamily="2" charset="-120"/>
              </a:rPr>
              <a:t>即包括了對於財務與會計部門相當重要的財會資料，例如與</a:t>
            </a:r>
            <a:r>
              <a:rPr lang="zh-TW" altLang="zh-TW" sz="1800" dirty="0">
                <a:solidFill>
                  <a:schemeClr val="tx1"/>
                </a:solidFill>
                <a:highlight>
                  <a:srgbClr val="FF00FF"/>
                </a:highlight>
                <a:latin typeface="標楷體" panose="02010601000101010101" pitchFamily="2" charset="-120"/>
              </a:rPr>
              <a:t>顧客往來的銀行資料及顧客的付款條件</a:t>
            </a:r>
            <a:r>
              <a:rPr lang="zh-TW" altLang="zh-TW" sz="1800" dirty="0">
                <a:solidFill>
                  <a:schemeClr val="tx1"/>
                </a:solidFill>
                <a:latin typeface="標楷體" panose="02010601000101010101" pitchFamily="2" charset="-120"/>
              </a:rPr>
              <a:t>等</a:t>
            </a:r>
            <a:r>
              <a:rPr lang="zh-TW" altLang="zh-TW" sz="1800" dirty="0">
                <a:latin typeface="標楷體" panose="02010601000101010101" pitchFamily="2" charset="-120"/>
              </a:rPr>
              <a:t>。 </a:t>
            </a:r>
            <a:br>
              <a:rPr lang="en-US" altLang="zh-TW" sz="1800" dirty="0">
                <a:latin typeface="標楷體" panose="02010601000101010101" pitchFamily="2" charset="-120"/>
              </a:rPr>
            </a:br>
            <a:endParaRPr lang="en-US" altLang="zh-TW" sz="1800" dirty="0">
              <a:latin typeface="標楷體" panose="02010601000101010101" pitchFamily="2" charset="-120"/>
            </a:endParaRPr>
          </a:p>
        </p:txBody>
      </p:sp>
      <p:sp>
        <p:nvSpPr>
          <p:cNvPr id="43012" name="Rectangle 3">
            <a:extLst>
              <a:ext uri="{FF2B5EF4-FFF2-40B4-BE49-F238E27FC236}">
                <a16:creationId xmlns:a16="http://schemas.microsoft.com/office/drawing/2014/main" id="{C4B443E4-0D33-68ED-7F24-EA38198680D7}"/>
              </a:ext>
            </a:extLst>
          </p:cNvPr>
          <p:cNvSpPr>
            <a:spLocks noChangeArrowheads="1"/>
          </p:cNvSpPr>
          <p:nvPr/>
        </p:nvSpPr>
        <p:spPr bwMode="auto">
          <a:xfrm>
            <a:off x="2076450" y="2400300"/>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43013" name="圖片 1">
            <a:extLst>
              <a:ext uri="{FF2B5EF4-FFF2-40B4-BE49-F238E27FC236}">
                <a16:creationId xmlns:a16="http://schemas.microsoft.com/office/drawing/2014/main" id="{667EF287-4EEA-31D6-F63E-3F83F54D4D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292600"/>
            <a:ext cx="6408738"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7DBA5377-4E25-9239-11A7-64FB2F9A686A}"/>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銷售夥伴</a:t>
            </a:r>
            <a:r>
              <a:rPr lang="en-US" altLang="zh-TW">
                <a:latin typeface="Times New Roman" panose="02020603050405020304" pitchFamily="18" charset="0"/>
                <a:cs typeface="Times New Roman" panose="02020603050405020304" pitchFamily="18" charset="0"/>
              </a:rPr>
              <a:t>( Sales Partner )</a:t>
            </a:r>
            <a:r>
              <a:rPr lang="en-US" altLang="zh-TW"/>
              <a:t> </a:t>
            </a:r>
          </a:p>
        </p:txBody>
      </p:sp>
      <p:sp>
        <p:nvSpPr>
          <p:cNvPr id="45059" name="Rectangle 2">
            <a:extLst>
              <a:ext uri="{FF2B5EF4-FFF2-40B4-BE49-F238E27FC236}">
                <a16:creationId xmlns:a16="http://schemas.microsoft.com/office/drawing/2014/main" id="{2F9EC8C3-310B-46CC-9784-0CCCBCFE7EAD}"/>
              </a:ext>
            </a:extLst>
          </p:cNvPr>
          <p:cNvSpPr>
            <a:spLocks noGrp="1" noChangeArrowheads="1"/>
          </p:cNvSpPr>
          <p:nvPr>
            <p:ph type="body" idx="4294967295"/>
          </p:nvPr>
        </p:nvSpPr>
        <p:spPr>
          <a:xfrm>
            <a:off x="306388" y="977900"/>
            <a:ext cx="8651875" cy="4238625"/>
          </a:xfrm>
        </p:spPr>
        <p:txBody>
          <a:bodyPr/>
          <a:lstStyle/>
          <a:p>
            <a:pPr marL="398463" indent="-398463">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latin typeface="標楷體" panose="02010601000101010101" pitchFamily="2" charset="-120"/>
              </a:rPr>
              <a:t>一企業組織在從事各種商業交易時，</a:t>
            </a:r>
            <a:r>
              <a:rPr lang="zh-TW" altLang="zh-TW" sz="2000" dirty="0">
                <a:highlight>
                  <a:srgbClr val="FFFF00"/>
                </a:highlight>
                <a:latin typeface="標楷體" panose="02010601000101010101" pitchFamily="2" charset="-120"/>
              </a:rPr>
              <a:t>會面對各種不同的企業夥伴</a:t>
            </a:r>
            <a:r>
              <a:rPr lang="en-US" altLang="zh-TW" sz="2000" dirty="0">
                <a:highlight>
                  <a:srgbClr val="FFFF00"/>
                </a:highlight>
                <a:latin typeface="Times New Roman" panose="02020603050405020304" pitchFamily="18" charset="0"/>
                <a:cs typeface="Times New Roman" panose="02020603050405020304" pitchFamily="18" charset="0"/>
              </a:rPr>
              <a:t>( Business Partner ), </a:t>
            </a:r>
            <a:r>
              <a:rPr lang="zh-TW" altLang="zh-TW" sz="2000" dirty="0">
                <a:highlight>
                  <a:srgbClr val="FFFF00"/>
                </a:highlight>
                <a:latin typeface="標楷體" panose="02010601000101010101" pitchFamily="2" charset="-120"/>
              </a:rPr>
              <a:t>例如顧客、供應商或員工</a:t>
            </a:r>
            <a:r>
              <a:rPr lang="zh-TW" altLang="zh-TW" sz="2000" dirty="0">
                <a:latin typeface="標楷體" panose="02010601000101010101" pitchFamily="2" charset="-120"/>
              </a:rPr>
              <a:t>等。</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latin typeface="標楷體" panose="02010601000101010101" pitchFamily="2" charset="-120"/>
              </a:rPr>
              <a:t>而企業組織在從事銷售行為時所面對的顧客，更可以再細分為各種不同的</a:t>
            </a:r>
            <a:r>
              <a:rPr lang="zh-TW" altLang="zh-TW" sz="2000" dirty="0">
                <a:highlight>
                  <a:srgbClr val="FFFF00"/>
                </a:highlight>
                <a:latin typeface="標楷體" panose="02010601000101010101" pitchFamily="2" charset="-120"/>
              </a:rPr>
              <a:t>銷售夥伴</a:t>
            </a:r>
            <a:r>
              <a:rPr lang="en-US" altLang="zh-TW" sz="2000" dirty="0">
                <a:highlight>
                  <a:srgbClr val="FFFF00"/>
                </a:highlight>
                <a:latin typeface="Times New Roman" panose="02020603050405020304" pitchFamily="18" charset="0"/>
                <a:cs typeface="Times New Roman" panose="02020603050405020304" pitchFamily="18" charset="0"/>
              </a:rPr>
              <a:t>( Sales Partner ), </a:t>
            </a:r>
            <a:r>
              <a:rPr lang="zh-TW" altLang="zh-TW" sz="2000" dirty="0">
                <a:highlight>
                  <a:srgbClr val="FFFF00"/>
                </a:highlight>
                <a:latin typeface="標楷體" panose="02010601000101010101" pitchFamily="2" charset="-120"/>
              </a:rPr>
              <a:t>這種區分的方式，能讓企業更準確地劃分顧客的各種功能</a:t>
            </a:r>
            <a:r>
              <a:rPr lang="zh-TW" altLang="zh-TW" dirty="0">
                <a:latin typeface="標楷體" panose="02010601000101010101" pitchFamily="2" charset="-120"/>
              </a:rPr>
              <a:t>。</a:t>
            </a:r>
            <a:r>
              <a:rPr lang="en-US" altLang="zh-TW" dirty="0"/>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dirty="0"/>
          </a:p>
        </p:txBody>
      </p:sp>
      <p:sp>
        <p:nvSpPr>
          <p:cNvPr id="45060" name="Rectangle 3">
            <a:extLst>
              <a:ext uri="{FF2B5EF4-FFF2-40B4-BE49-F238E27FC236}">
                <a16:creationId xmlns:a16="http://schemas.microsoft.com/office/drawing/2014/main" id="{34498254-8315-207E-4962-20CD2205FC03}"/>
              </a:ext>
            </a:extLst>
          </p:cNvPr>
          <p:cNvSpPr>
            <a:spLocks noChangeArrowheads="1"/>
          </p:cNvSpPr>
          <p:nvPr/>
        </p:nvSpPr>
        <p:spPr bwMode="auto">
          <a:xfrm>
            <a:off x="2309813" y="1958975"/>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45061" name="圖片 1">
            <a:extLst>
              <a:ext uri="{FF2B5EF4-FFF2-40B4-BE49-F238E27FC236}">
                <a16:creationId xmlns:a16="http://schemas.microsoft.com/office/drawing/2014/main" id="{896094B9-CE1A-37BE-3850-E5C63521AE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636838"/>
            <a:ext cx="594360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
            <a:extLst>
              <a:ext uri="{FF2B5EF4-FFF2-40B4-BE49-F238E27FC236}">
                <a16:creationId xmlns:a16="http://schemas.microsoft.com/office/drawing/2014/main" id="{4A7D0C96-FADE-5D3A-EAD7-158D368BCCA3}"/>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物料主檔資料</a:t>
            </a:r>
            <a:r>
              <a:rPr lang="en-US" altLang="zh-TW"/>
              <a:t> </a:t>
            </a:r>
          </a:p>
        </p:txBody>
      </p:sp>
      <p:sp>
        <p:nvSpPr>
          <p:cNvPr id="47107" name="Rectangle 2">
            <a:extLst>
              <a:ext uri="{FF2B5EF4-FFF2-40B4-BE49-F238E27FC236}">
                <a16:creationId xmlns:a16="http://schemas.microsoft.com/office/drawing/2014/main" id="{BBD5ED5E-17E4-3B80-4E20-CE5C4ACA9AD6}"/>
              </a:ext>
            </a:extLst>
          </p:cNvPr>
          <p:cNvSpPr>
            <a:spLocks noGrp="1" noChangeArrowheads="1"/>
          </p:cNvSpPr>
          <p:nvPr>
            <p:ph type="body" idx="4294967295"/>
          </p:nvPr>
        </p:nvSpPr>
        <p:spPr>
          <a:xfrm>
            <a:off x="260350" y="1000125"/>
            <a:ext cx="8651875" cy="5307013"/>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highlight>
                  <a:srgbClr val="FFFF00"/>
                </a:highlight>
                <a:latin typeface="標楷體" panose="02010601000101010101" pitchFamily="2" charset="-120"/>
              </a:rPr>
              <a:t>產品與服務</a:t>
            </a:r>
            <a:r>
              <a:rPr lang="zh-TW" altLang="zh-TW" dirty="0">
                <a:latin typeface="標楷體" panose="02010601000101010101" pitchFamily="2" charset="-120"/>
              </a:rPr>
              <a:t>在</a:t>
            </a:r>
            <a:r>
              <a:rPr lang="en-US" altLang="zh-TW" dirty="0">
                <a:latin typeface="Times New Roman" panose="02020603050405020304" pitchFamily="18" charset="0"/>
                <a:cs typeface="Times New Roman" panose="02020603050405020304" pitchFamily="18" charset="0"/>
              </a:rPr>
              <a:t>ERP</a:t>
            </a:r>
            <a:r>
              <a:rPr lang="zh-TW" altLang="zh-TW" dirty="0">
                <a:latin typeface="標楷體" panose="02010601000101010101" pitchFamily="2" charset="-120"/>
              </a:rPr>
              <a:t>系統中，皆以</a:t>
            </a:r>
            <a:r>
              <a:rPr lang="zh-TW" altLang="zh-TW" dirty="0">
                <a:highlight>
                  <a:srgbClr val="FFFF00"/>
                </a:highlight>
                <a:latin typeface="標楷體" panose="02010601000101010101" pitchFamily="2" charset="-120"/>
              </a:rPr>
              <a:t>物料</a:t>
            </a:r>
            <a:r>
              <a:rPr lang="en-US" altLang="zh-TW" dirty="0">
                <a:highlight>
                  <a:srgbClr val="FFFF00"/>
                </a:highlight>
                <a:latin typeface="Times New Roman" panose="02020603050405020304" pitchFamily="18" charset="0"/>
                <a:cs typeface="Times New Roman" panose="02020603050405020304" pitchFamily="18" charset="0"/>
              </a:rPr>
              <a:t>( Material )</a:t>
            </a:r>
            <a:r>
              <a:rPr lang="zh-TW" altLang="zh-TW" dirty="0">
                <a:latin typeface="標楷體" panose="02010601000101010101" pitchFamily="2" charset="-120"/>
              </a:rPr>
              <a:t>來概括。而在從事各種企業交易中，物料主檔資料</a:t>
            </a:r>
            <a:r>
              <a:rPr lang="en-US" altLang="zh-TW" dirty="0">
                <a:latin typeface="Times New Roman" panose="02020603050405020304" pitchFamily="18" charset="0"/>
                <a:cs typeface="Times New Roman" panose="02020603050405020304" pitchFamily="18" charset="0"/>
              </a:rPr>
              <a:t>( Material Master Data )</a:t>
            </a:r>
            <a:r>
              <a:rPr lang="zh-TW" altLang="zh-TW" dirty="0">
                <a:latin typeface="標楷體" panose="02010601000101010101" pitchFamily="2" charset="-120"/>
              </a:rPr>
              <a:t>是主要的資料來源。</a:t>
            </a:r>
            <a:r>
              <a:rPr lang="en-US" altLang="zh-TW" dirty="0"/>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以</a:t>
            </a:r>
            <a:r>
              <a:rPr lang="en-US" altLang="zh-TW" dirty="0">
                <a:latin typeface="Times New Roman" panose="02020603050405020304" pitchFamily="18" charset="0"/>
                <a:cs typeface="Times New Roman" panose="02020603050405020304" pitchFamily="18" charset="0"/>
              </a:rPr>
              <a:t>SAP R/3</a:t>
            </a:r>
            <a:r>
              <a:rPr lang="zh-TW" altLang="zh-TW" dirty="0">
                <a:latin typeface="標楷體" panose="02010601000101010101" pitchFamily="2" charset="-120"/>
              </a:rPr>
              <a:t>為例，其</a:t>
            </a:r>
            <a:r>
              <a:rPr lang="zh-TW" altLang="zh-TW" dirty="0">
                <a:highlight>
                  <a:srgbClr val="FFFF00"/>
                </a:highlight>
                <a:latin typeface="標楷體" panose="02010601000101010101" pitchFamily="2" charset="-120"/>
              </a:rPr>
              <a:t>物料主檔資料是以功能部門</a:t>
            </a:r>
            <a:r>
              <a:rPr lang="zh-TW" altLang="zh-TW" dirty="0">
                <a:latin typeface="標楷體" panose="02010601000101010101" pitchFamily="2" charset="-120"/>
              </a:rPr>
              <a:t>來區分，提供系統在各類交易中所需的資料。而有關於銷售的資料，最主要是儲存在三種不同的資料層級</a:t>
            </a:r>
            <a:r>
              <a:rPr lang="en-US" altLang="zh-TW" dirty="0">
                <a:latin typeface="Times New Roman" panose="02020603050405020304" pitchFamily="18" charset="0"/>
                <a:cs typeface="Times New Roman" panose="02020603050405020304" pitchFamily="18" charset="0"/>
              </a:rPr>
              <a:t>:</a:t>
            </a:r>
            <a:r>
              <a:rPr lang="en-US" altLang="zh-TW" dirty="0"/>
              <a:t>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標楷體" panose="02010601000101010101" pitchFamily="2" charset="-120"/>
              </a:rPr>
              <a:t>一般資料</a:t>
            </a:r>
            <a:r>
              <a:rPr lang="en-US" altLang="zh-TW" dirty="0">
                <a:solidFill>
                  <a:schemeClr val="tx1"/>
                </a:solidFill>
                <a:latin typeface="Times New Roman" panose="02020603050405020304" pitchFamily="18" charset="0"/>
                <a:cs typeface="Times New Roman" panose="02020603050405020304" pitchFamily="18" charset="0"/>
              </a:rPr>
              <a:t>: </a:t>
            </a:r>
            <a:r>
              <a:rPr lang="zh-TW" altLang="zh-TW" dirty="0">
                <a:solidFill>
                  <a:schemeClr val="tx1"/>
                </a:solidFill>
                <a:latin typeface="標楷體" panose="02010601000101010101" pitchFamily="2" charset="-120"/>
              </a:rPr>
              <a:t>包括物料品名說明、計量單位、成本、重量與體積等。</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標楷體" panose="02010601000101010101" pitchFamily="2" charset="-120"/>
              </a:rPr>
              <a:t>銷售</a:t>
            </a:r>
            <a:r>
              <a:rPr lang="en-US" altLang="zh-TW" dirty="0">
                <a:solidFill>
                  <a:schemeClr val="tx1"/>
                </a:solidFill>
                <a:highlight>
                  <a:srgbClr val="FFFF00"/>
                </a:highlight>
                <a:latin typeface="標楷體" panose="02010601000101010101" pitchFamily="2" charset="-120"/>
              </a:rPr>
              <a:t>/</a:t>
            </a:r>
            <a:r>
              <a:rPr lang="zh-TW" altLang="zh-TW" dirty="0">
                <a:solidFill>
                  <a:schemeClr val="tx1"/>
                </a:solidFill>
                <a:highlight>
                  <a:srgbClr val="FFFF00"/>
                </a:highlight>
                <a:latin typeface="標楷體" panose="02010601000101010101" pitchFamily="2" charset="-120"/>
              </a:rPr>
              <a:t>配送管道資料</a:t>
            </a:r>
            <a:r>
              <a:rPr lang="en-US" altLang="zh-TW" dirty="0">
                <a:solidFill>
                  <a:schemeClr val="tx1"/>
                </a:solidFill>
                <a:latin typeface="標楷體" panose="02010601000101010101" pitchFamily="2" charset="-120"/>
              </a:rPr>
              <a:t>: </a:t>
            </a:r>
            <a:r>
              <a:rPr lang="zh-TW" altLang="zh-TW" dirty="0">
                <a:solidFill>
                  <a:schemeClr val="tx1"/>
                </a:solidFill>
                <a:latin typeface="標楷體" panose="02010601000101010101" pitchFamily="2" charset="-120"/>
              </a:rPr>
              <a:t>包括出貨廠、銷售單位、最少銷售與出貨量等。</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標楷體" panose="02010601000101010101" pitchFamily="2" charset="-120"/>
              </a:rPr>
              <a:t>工廠資料</a:t>
            </a:r>
            <a:r>
              <a:rPr lang="en-US" altLang="zh-TW" dirty="0">
                <a:solidFill>
                  <a:schemeClr val="tx1"/>
                </a:solidFill>
                <a:latin typeface="標楷體" panose="02010601000101010101" pitchFamily="2" charset="-120"/>
              </a:rPr>
              <a:t>: </a:t>
            </a:r>
            <a:r>
              <a:rPr lang="zh-TW" altLang="zh-TW" dirty="0">
                <a:solidFill>
                  <a:schemeClr val="tx1"/>
                </a:solidFill>
                <a:latin typeface="標楷體" panose="02010601000101010101" pitchFamily="2" charset="-120"/>
              </a:rPr>
              <a:t>包括一些有關物料需求方面的資料，例如安全訂購量、再訂購點與出貨處理時間等。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另外，物料類型</a:t>
            </a:r>
            <a:r>
              <a:rPr lang="en-US" altLang="zh-TW" dirty="0">
                <a:latin typeface="Times New Roman" panose="02020603050405020304" pitchFamily="18" charset="0"/>
                <a:cs typeface="Times New Roman" panose="02020603050405020304" pitchFamily="18" charset="0"/>
              </a:rPr>
              <a:t>( Material Type )</a:t>
            </a:r>
            <a:r>
              <a:rPr lang="zh-TW" altLang="zh-TW" dirty="0">
                <a:latin typeface="標楷體" panose="02010601000101010101" pitchFamily="2" charset="-120"/>
              </a:rPr>
              <a:t>的選定也是會影響整個銷售的交易流程。</a:t>
            </a:r>
            <a:r>
              <a:rPr lang="en-US" altLang="zh-TW" dirty="0"/>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1">
            <a:extLst>
              <a:ext uri="{FF2B5EF4-FFF2-40B4-BE49-F238E27FC236}">
                <a16:creationId xmlns:a16="http://schemas.microsoft.com/office/drawing/2014/main" id="{487CDD93-1DB8-7BE5-A65A-C910A857F114}"/>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顧客－產品資訊記錄</a:t>
            </a:r>
            <a:r>
              <a:rPr lang="en-US" altLang="zh-TW">
                <a:latin typeface="Times New Roman" panose="02020603050405020304" pitchFamily="18" charset="0"/>
                <a:cs typeface="Times New Roman" panose="02020603050405020304" pitchFamily="18" charset="0"/>
              </a:rPr>
              <a:t> </a:t>
            </a:r>
          </a:p>
        </p:txBody>
      </p:sp>
      <p:sp>
        <p:nvSpPr>
          <p:cNvPr id="49155" name="Rectangle 2">
            <a:extLst>
              <a:ext uri="{FF2B5EF4-FFF2-40B4-BE49-F238E27FC236}">
                <a16:creationId xmlns:a16="http://schemas.microsoft.com/office/drawing/2014/main" id="{BE51B977-30CB-AC17-0023-D4E460CCB08E}"/>
              </a:ext>
            </a:extLst>
          </p:cNvPr>
          <p:cNvSpPr>
            <a:spLocks noGrp="1" noChangeArrowheads="1"/>
          </p:cNvSpPr>
          <p:nvPr>
            <p:ph type="body" idx="4294967295"/>
          </p:nvPr>
        </p:nvSpPr>
        <p:spPr>
          <a:xfrm>
            <a:off x="492125" y="977900"/>
            <a:ext cx="7924800" cy="4238625"/>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儲存顧客銷售與配銷的相關資料於顧客</a:t>
            </a:r>
            <a:r>
              <a:rPr lang="en-US" altLang="zh-TW">
                <a:latin typeface="Times New Roman" panose="02020603050405020304" pitchFamily="18" charset="0"/>
                <a:cs typeface="Times New Roman" panose="02020603050405020304" pitchFamily="18" charset="0"/>
              </a:rPr>
              <a:t>-</a:t>
            </a:r>
            <a:r>
              <a:rPr lang="zh-TW" altLang="zh-TW">
                <a:latin typeface="標楷體" panose="02010601000101010101" pitchFamily="2" charset="-120"/>
              </a:rPr>
              <a:t>產品資訊記錄中，將可以有效率的滿足與實現顧客的需求。</a:t>
            </a:r>
            <a:r>
              <a:rPr lang="en-US" altLang="zh-TW"/>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一般而言，顧客</a:t>
            </a:r>
            <a:r>
              <a:rPr lang="en-US" altLang="zh-TW">
                <a:latin typeface="Times New Roman" panose="02020603050405020304" pitchFamily="18" charset="0"/>
                <a:cs typeface="Times New Roman" panose="02020603050405020304" pitchFamily="18" charset="0"/>
              </a:rPr>
              <a:t>-</a:t>
            </a:r>
            <a:r>
              <a:rPr lang="zh-TW" altLang="zh-TW">
                <a:latin typeface="標楷體" panose="02010601000101010101" pitchFamily="2" charset="-120"/>
              </a:rPr>
              <a:t>產品資訊資料包括</a:t>
            </a:r>
            <a:r>
              <a:rPr lang="en-US" altLang="zh-TW">
                <a:latin typeface="Times New Roman" panose="02020603050405020304" pitchFamily="18" charset="0"/>
                <a:cs typeface="Times New Roman" panose="02020603050405020304" pitchFamily="18" charset="0"/>
              </a:rPr>
              <a:t>:</a:t>
            </a:r>
            <a:r>
              <a:rPr lang="en-US" altLang="zh-TW"/>
              <a:t>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latin typeface="標楷體" panose="02010601000101010101" pitchFamily="2" charset="-120"/>
              </a:rPr>
              <a:t>顧客產品品名與規格</a:t>
            </a:r>
            <a:r>
              <a:rPr lang="en-US" altLang="zh-TW">
                <a:solidFill>
                  <a:schemeClr val="tx1"/>
                </a:solidFill>
              </a:rPr>
              <a:t>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latin typeface="標楷體" panose="02010601000101010101" pitchFamily="2" charset="-120"/>
              </a:rPr>
              <a:t>特定的配送資料</a:t>
            </a:r>
            <a:r>
              <a:rPr lang="en-US" altLang="zh-TW">
                <a:solidFill>
                  <a:schemeClr val="tx1"/>
                </a:solidFill>
              </a:rPr>
              <a:t>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latin typeface="標楷體" panose="02010601000101010101" pitchFamily="2" charset="-120"/>
              </a:rPr>
              <a:t>對於產品的詳細描述</a:t>
            </a:r>
            <a:r>
              <a:rPr lang="en-US" altLang="zh-TW">
                <a:solidFill>
                  <a:schemeClr val="tx1"/>
                </a:solidFill>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顧客</a:t>
            </a:r>
            <a:r>
              <a:rPr lang="en-US" altLang="zh-TW">
                <a:latin typeface="Times New Roman" panose="02020603050405020304" pitchFamily="18" charset="0"/>
                <a:cs typeface="Times New Roman" panose="02020603050405020304" pitchFamily="18" charset="0"/>
              </a:rPr>
              <a:t>-</a:t>
            </a:r>
            <a:r>
              <a:rPr lang="zh-TW" altLang="zh-TW">
                <a:latin typeface="標楷體" panose="02010601000101010101" pitchFamily="2" charset="-120"/>
              </a:rPr>
              <a:t>產品資訊記錄所產生的資料比顧客資料主檔或是物料資料主檔的資料有更高的優先權。</a:t>
            </a:r>
            <a:r>
              <a:rPr lang="en-US" altLang="zh-TW"/>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
            <a:extLst>
              <a:ext uri="{FF2B5EF4-FFF2-40B4-BE49-F238E27FC236}">
                <a16:creationId xmlns:a16="http://schemas.microsoft.com/office/drawing/2014/main" id="{47D8C0ED-C7A9-C9F4-4744-2E72F05F7A46}"/>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訂價主檔資料</a:t>
            </a:r>
            <a:r>
              <a:rPr lang="en-US" altLang="zh-TW"/>
              <a:t> </a:t>
            </a:r>
          </a:p>
        </p:txBody>
      </p:sp>
      <p:sp>
        <p:nvSpPr>
          <p:cNvPr id="51203" name="Rectangle 2">
            <a:extLst>
              <a:ext uri="{FF2B5EF4-FFF2-40B4-BE49-F238E27FC236}">
                <a16:creationId xmlns:a16="http://schemas.microsoft.com/office/drawing/2014/main" id="{1BBB86A7-4FB0-1A9B-8948-44B508F0E498}"/>
              </a:ext>
            </a:extLst>
          </p:cNvPr>
          <p:cNvSpPr>
            <a:spLocks noGrp="1" noChangeArrowheads="1"/>
          </p:cNvSpPr>
          <p:nvPr>
            <p:ph type="body" idx="4294967295"/>
          </p:nvPr>
        </p:nvSpPr>
        <p:spPr>
          <a:xfrm>
            <a:off x="492125" y="977900"/>
            <a:ext cx="7924800" cy="5708650"/>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當建立銷售文件時，針對每一訂購產品或服務，系統會自動地從訂價主檔資料中參考相關的訂價資料並轉置至該文件中。</a:t>
            </a:r>
            <a:r>
              <a:rPr lang="en-US" altLang="zh-TW" dirty="0"/>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highlight>
                  <a:srgbClr val="FFFF00"/>
                </a:highlight>
                <a:latin typeface="標楷體" panose="02010601000101010101" pitchFamily="2" charset="-120"/>
              </a:rPr>
              <a:t>訂價主檔資料中的訂價條件</a:t>
            </a:r>
            <a:r>
              <a:rPr lang="en-US" altLang="zh-TW" dirty="0">
                <a:highlight>
                  <a:srgbClr val="FFFF00"/>
                </a:highlight>
                <a:latin typeface="Times New Roman" panose="02020603050405020304" pitchFamily="18" charset="0"/>
                <a:cs typeface="Times New Roman" panose="02020603050405020304" pitchFamily="18" charset="0"/>
              </a:rPr>
              <a:t>( Pricing Conditions )</a:t>
            </a:r>
            <a:r>
              <a:rPr lang="zh-TW" altLang="zh-TW" dirty="0">
                <a:latin typeface="標楷體" panose="02010601000101010101" pitchFamily="2" charset="-120"/>
              </a:rPr>
              <a:t>，則陳述並且規範了在各種不同的情況下的訂價組合</a:t>
            </a:r>
            <a:r>
              <a:rPr lang="en-US" altLang="zh-TW" dirty="0"/>
              <a:t>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例如，某一特定的顧客在某一特定的期間內購買了某一特定數量的某一項產品</a:t>
            </a:r>
            <a:r>
              <a:rPr lang="en-US" altLang="zh-TW" dirty="0">
                <a:solidFill>
                  <a:schemeClr val="tx1"/>
                </a:solidFill>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在</a:t>
            </a:r>
            <a:r>
              <a:rPr lang="zh-TW" altLang="zh-TW" dirty="0">
                <a:highlight>
                  <a:srgbClr val="FFFF00"/>
                </a:highlight>
                <a:latin typeface="標楷體" panose="02010601000101010101" pitchFamily="2" charset="-120"/>
              </a:rPr>
              <a:t>訂價條件</a:t>
            </a:r>
            <a:r>
              <a:rPr lang="zh-TW" altLang="zh-TW" dirty="0">
                <a:latin typeface="標楷體" panose="02010601000101010101" pitchFamily="2" charset="-120"/>
              </a:rPr>
              <a:t>中，這些訂價變數，</a:t>
            </a:r>
            <a:r>
              <a:rPr lang="zh-TW" altLang="zh-TW" dirty="0">
                <a:highlight>
                  <a:srgbClr val="FFFF00"/>
                </a:highlight>
                <a:latin typeface="標楷體" panose="02010601000101010101" pitchFamily="2" charset="-120"/>
              </a:rPr>
              <a:t>包括了「顧客」、「期間」、「數量」與「產品」</a:t>
            </a:r>
            <a:r>
              <a:rPr lang="zh-TW" altLang="zh-TW" dirty="0">
                <a:latin typeface="標楷體" panose="02010601000101010101" pitchFamily="2" charset="-120"/>
              </a:rPr>
              <a:t>，便決定了最後賣給顧客的最後價格。</a:t>
            </a:r>
            <a:r>
              <a:rPr lang="en-US" altLang="zh-TW" dirty="0"/>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另外，物料群組</a:t>
            </a:r>
            <a:r>
              <a:rPr lang="en-US" altLang="zh-TW" dirty="0">
                <a:latin typeface="Times New Roman" panose="02020603050405020304" pitchFamily="18" charset="0"/>
                <a:cs typeface="Times New Roman" panose="02020603050405020304" pitchFamily="18" charset="0"/>
              </a:rPr>
              <a:t>( Material Group )</a:t>
            </a:r>
            <a:r>
              <a:rPr lang="zh-TW" altLang="zh-TW" dirty="0">
                <a:latin typeface="標楷體" panose="02010601000101010101" pitchFamily="2" charset="-120"/>
              </a:rPr>
              <a:t>、訂價單位</a:t>
            </a:r>
            <a:r>
              <a:rPr lang="en-US" altLang="zh-TW" dirty="0">
                <a:latin typeface="Times New Roman" panose="02020603050405020304" pitchFamily="18" charset="0"/>
                <a:cs typeface="Times New Roman" panose="02020603050405020304" pitchFamily="18" charset="0"/>
              </a:rPr>
              <a:t>( Price Unit )</a:t>
            </a:r>
            <a:r>
              <a:rPr lang="zh-TW" altLang="zh-TW" dirty="0">
                <a:latin typeface="標楷體" panose="02010601000101010101" pitchFamily="2" charset="-120"/>
              </a:rPr>
              <a:t>、國家別</a:t>
            </a:r>
            <a:r>
              <a:rPr lang="en-US" altLang="zh-TW" dirty="0">
                <a:latin typeface="Times New Roman" panose="02020603050405020304" pitchFamily="18" charset="0"/>
                <a:cs typeface="Times New Roman" panose="02020603050405020304" pitchFamily="18" charset="0"/>
              </a:rPr>
              <a:t>( Country ), </a:t>
            </a:r>
            <a:r>
              <a:rPr lang="zh-TW" altLang="zh-TW" dirty="0">
                <a:latin typeface="標楷體" panose="02010601000101010101" pitchFamily="2" charset="-120"/>
              </a:rPr>
              <a:t>貨幣別</a:t>
            </a:r>
            <a:r>
              <a:rPr lang="en-US" altLang="zh-TW" dirty="0">
                <a:latin typeface="Times New Roman" panose="02020603050405020304" pitchFamily="18" charset="0"/>
                <a:cs typeface="Times New Roman" panose="02020603050405020304" pitchFamily="18" charset="0"/>
              </a:rPr>
              <a:t>( Currency )</a:t>
            </a:r>
            <a:r>
              <a:rPr lang="zh-TW" altLang="zh-TW" dirty="0">
                <a:latin typeface="標楷體" panose="02010601000101010101" pitchFamily="2" charset="-120"/>
              </a:rPr>
              <a:t>等也可被視為</a:t>
            </a:r>
            <a:r>
              <a:rPr lang="zh-TW" altLang="zh-TW" dirty="0">
                <a:highlight>
                  <a:srgbClr val="FFFF00"/>
                </a:highlight>
                <a:latin typeface="標楷體" panose="02010601000101010101" pitchFamily="2" charset="-120"/>
              </a:rPr>
              <a:t>訂價條件中的訂價變數</a:t>
            </a:r>
            <a:r>
              <a:rPr lang="zh-TW" altLang="zh-TW" dirty="0">
                <a:latin typeface="標楷體" panose="02010601000101010101" pitchFamily="2" charset="-120"/>
              </a:rPr>
              <a:t>。</a:t>
            </a:r>
            <a:r>
              <a:rPr lang="en-US" altLang="zh-TW" dirty="0">
                <a:latin typeface="Times New Roman" panose="02020603050405020304" pitchFamily="18" charset="0"/>
                <a:cs typeface="Times New Roman" panose="02020603050405020304" pitchFamily="18" charset="0"/>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
            <a:extLst>
              <a:ext uri="{FF2B5EF4-FFF2-40B4-BE49-F238E27FC236}">
                <a16:creationId xmlns:a16="http://schemas.microsoft.com/office/drawing/2014/main" id="{89D36C68-082B-9FB8-DE8C-5A8BB8545076}"/>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銷售之核心企業流程</a:t>
            </a:r>
            <a:r>
              <a:rPr lang="en-US" altLang="zh-TW"/>
              <a:t> </a:t>
            </a:r>
          </a:p>
        </p:txBody>
      </p:sp>
      <p:sp>
        <p:nvSpPr>
          <p:cNvPr id="53251" name="Rectangle 2">
            <a:extLst>
              <a:ext uri="{FF2B5EF4-FFF2-40B4-BE49-F238E27FC236}">
                <a16:creationId xmlns:a16="http://schemas.microsoft.com/office/drawing/2014/main" id="{CD0B4FF9-9C32-FA4E-69CA-094EC51FED91}"/>
              </a:ext>
            </a:extLst>
          </p:cNvPr>
          <p:cNvSpPr>
            <a:spLocks noChangeArrowheads="1"/>
          </p:cNvSpPr>
          <p:nvPr/>
        </p:nvSpPr>
        <p:spPr bwMode="auto">
          <a:xfrm>
            <a:off x="1951038" y="-414338"/>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53252" name="圖片 1">
            <a:extLst>
              <a:ext uri="{FF2B5EF4-FFF2-40B4-BE49-F238E27FC236}">
                <a16:creationId xmlns:a16="http://schemas.microsoft.com/office/drawing/2014/main" id="{F85588F0-82DE-ED40-B3BE-FEA2924C7D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1038" y="692150"/>
            <a:ext cx="4572000" cy="599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
            <a:extLst>
              <a:ext uri="{FF2B5EF4-FFF2-40B4-BE49-F238E27FC236}">
                <a16:creationId xmlns:a16="http://schemas.microsoft.com/office/drawing/2014/main" id="{39AB7450-6B01-C965-03A8-11D775AC6B38}"/>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銷售支援</a:t>
            </a:r>
            <a:r>
              <a:rPr lang="en-US" altLang="zh-TW"/>
              <a:t> </a:t>
            </a:r>
          </a:p>
        </p:txBody>
      </p:sp>
      <p:sp>
        <p:nvSpPr>
          <p:cNvPr id="55299" name="Rectangle 2">
            <a:extLst>
              <a:ext uri="{FF2B5EF4-FFF2-40B4-BE49-F238E27FC236}">
                <a16:creationId xmlns:a16="http://schemas.microsoft.com/office/drawing/2014/main" id="{72B86C5A-36FA-7DF6-517F-49D14E8C2CF3}"/>
              </a:ext>
            </a:extLst>
          </p:cNvPr>
          <p:cNvSpPr>
            <a:spLocks noGrp="1" noChangeArrowheads="1"/>
          </p:cNvSpPr>
          <p:nvPr>
            <p:ph type="body" idx="4294967295"/>
          </p:nvPr>
        </p:nvSpPr>
        <p:spPr>
          <a:xfrm>
            <a:off x="492125" y="977900"/>
            <a:ext cx="7924800" cy="5337175"/>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賣方與買方間的關係，是一種維持在長期而且相互合作基礎上的「夥伴模式」 。</a:t>
            </a:r>
            <a:r>
              <a:rPr lang="en-US" altLang="zh-TW" dirty="0"/>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因應此一趨勢，為加強與顧客的關係，企業需對於相關的行銷與促銷資料加以整理，並且分析目前市場狀況，以更進一步地開發新的市場。</a:t>
            </a:r>
            <a:r>
              <a:rPr lang="en-US" altLang="zh-TW" dirty="0"/>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而在</a:t>
            </a:r>
            <a:r>
              <a:rPr lang="en-US" altLang="zh-TW" dirty="0">
                <a:latin typeface="Times New Roman" panose="02020603050405020304" pitchFamily="18" charset="0"/>
                <a:cs typeface="Times New Roman" panose="02020603050405020304" pitchFamily="18" charset="0"/>
              </a:rPr>
              <a:t>ERP</a:t>
            </a:r>
            <a:r>
              <a:rPr lang="zh-TW" altLang="zh-TW" dirty="0">
                <a:latin typeface="標楷體" panose="02010601000101010101" pitchFamily="2" charset="-120"/>
              </a:rPr>
              <a:t>系統中，銷售支援</a:t>
            </a:r>
            <a:r>
              <a:rPr lang="en-US" altLang="zh-TW" dirty="0">
                <a:latin typeface="Times New Roman" panose="02020603050405020304" pitchFamily="18" charset="0"/>
                <a:cs typeface="Times New Roman" panose="02020603050405020304" pitchFamily="18" charset="0"/>
              </a:rPr>
              <a:t>( Sales Support )</a:t>
            </a:r>
            <a:r>
              <a:rPr lang="zh-TW" altLang="zh-TW" dirty="0">
                <a:latin typeface="標楷體" panose="02010601000101010101" pitchFamily="2" charset="-120"/>
              </a:rPr>
              <a:t>提供了工具與功能讓行銷與銷售部門得以有效率地執行顧客關係服務與企業發展活動。</a:t>
            </a:r>
            <a:r>
              <a:rPr lang="en-US" altLang="zh-TW" dirty="0"/>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所有的銷售人員能在系統中充分地分享具有價值的銷售資訊，並且這些資訊將成為後續所有的銷售與配銷功能之資料來源。</a:t>
            </a:r>
            <a:r>
              <a:rPr lang="en-US" altLang="zh-TW" dirty="0"/>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E9E579AE-C898-5425-BB59-7696B01BE76B}"/>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銷售支援之分類</a:t>
            </a:r>
            <a:r>
              <a:rPr lang="en-US" altLang="zh-TW"/>
              <a:t> </a:t>
            </a:r>
          </a:p>
        </p:txBody>
      </p:sp>
      <p:sp>
        <p:nvSpPr>
          <p:cNvPr id="57347" name="Rectangle 2">
            <a:extLst>
              <a:ext uri="{FF2B5EF4-FFF2-40B4-BE49-F238E27FC236}">
                <a16:creationId xmlns:a16="http://schemas.microsoft.com/office/drawing/2014/main" id="{42532E0B-B678-AEC3-B914-E414803F0B21}"/>
              </a:ext>
            </a:extLst>
          </p:cNvPr>
          <p:cNvSpPr>
            <a:spLocks noGrp="1" noChangeArrowheads="1"/>
          </p:cNvSpPr>
          <p:nvPr>
            <p:ph type="body" idx="4294967295"/>
          </p:nvPr>
        </p:nvSpPr>
        <p:spPr>
          <a:xfrm>
            <a:off x="492125" y="977900"/>
            <a:ext cx="7924800" cy="4919663"/>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銷售支援可以區分成兩類</a:t>
            </a:r>
            <a:r>
              <a:rPr lang="en-US" altLang="zh-TW">
                <a:latin typeface="標楷體" panose="02010601000101010101" pitchFamily="2" charset="-120"/>
              </a:rPr>
              <a:t>: </a:t>
            </a:r>
            <a:r>
              <a:rPr lang="zh-TW" altLang="zh-TW">
                <a:latin typeface="標楷體" panose="02010601000101010101" pitchFamily="2" charset="-120"/>
              </a:rPr>
              <a:t>促銷</a:t>
            </a:r>
            <a:r>
              <a:rPr lang="en-US" altLang="zh-TW">
                <a:latin typeface="標楷體" panose="02010601000101010101" pitchFamily="2" charset="-120"/>
              </a:rPr>
              <a:t>( Promotion)</a:t>
            </a:r>
            <a:r>
              <a:rPr lang="zh-TW" altLang="zh-TW">
                <a:latin typeface="標楷體" panose="02010601000101010101" pitchFamily="2" charset="-120"/>
              </a:rPr>
              <a:t>與銷售活動</a:t>
            </a:r>
            <a:r>
              <a:rPr lang="en-US" altLang="zh-TW">
                <a:latin typeface="標楷體" panose="02010601000101010101" pitchFamily="2" charset="-120"/>
              </a:rPr>
              <a:t>( Sales Activity ) </a:t>
            </a:r>
            <a:r>
              <a:rPr lang="zh-TW" altLang="zh-TW">
                <a:latin typeface="標楷體" panose="02010601000101010101" pitchFamily="2" charset="-120"/>
              </a:rPr>
              <a:t>。</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經由銷售支援中所獲知的資料，例如目前市場上的潛在顧客，競爭者，產品與合約等，將在</a:t>
            </a:r>
            <a:r>
              <a:rPr lang="en-US" altLang="zh-TW">
                <a:latin typeface="標楷體" panose="02010601000101010101" pitchFamily="2" charset="-120"/>
              </a:rPr>
              <a:t>ERP</a:t>
            </a:r>
            <a:r>
              <a:rPr lang="zh-TW" altLang="zh-TW">
                <a:latin typeface="標楷體" panose="02010601000101010101" pitchFamily="2" charset="-120"/>
              </a:rPr>
              <a:t>系統中形成所謂的銷售支援資料</a:t>
            </a:r>
            <a:r>
              <a:rPr lang="en-US" altLang="zh-TW">
                <a:latin typeface="標楷體" panose="02010601000101010101" pitchFamily="2" charset="-120"/>
              </a:rPr>
              <a:t>( Sales Support Data, SSD ) </a:t>
            </a:r>
            <a:r>
              <a:rPr lang="zh-TW" altLang="zh-TW">
                <a:latin typeface="標楷體" panose="02010601000101010101" pitchFamily="2" charset="-120"/>
              </a:rPr>
              <a:t>。</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並且與銷售資訊系統</a:t>
            </a:r>
            <a:r>
              <a:rPr lang="en-US" altLang="zh-TW">
                <a:latin typeface="標楷體" panose="02010601000101010101" pitchFamily="2" charset="-120"/>
              </a:rPr>
              <a:t>( Sales Information System, SIS)</a:t>
            </a:r>
            <a:r>
              <a:rPr lang="zh-TW" altLang="zh-TW">
                <a:latin typeface="標楷體" panose="02010601000101010101" pitchFamily="2" charset="-120"/>
              </a:rPr>
              <a:t>相聯接，提供了銷售資料的彙總與分析。</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如此，不僅可以快速而有效率地成為其他後續銷售支援活動的資料參考來源，並且也可將其輕易地轉成銷售主檔資料，成為後續銷售功能之依據。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a:latin typeface="標楷體" panose="02010601000101010101" pitchFamily="2" charset="-120"/>
            </a:endParaRP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a:latin typeface="標楷體" panose="02010601000101010101" pitchFamily="2" charset="-120"/>
            </a:endParaRPr>
          </a:p>
        </p:txBody>
      </p:sp>
      <p:sp>
        <p:nvSpPr>
          <p:cNvPr id="57348" name="Rectangle 3">
            <a:extLst>
              <a:ext uri="{FF2B5EF4-FFF2-40B4-BE49-F238E27FC236}">
                <a16:creationId xmlns:a16="http://schemas.microsoft.com/office/drawing/2014/main" id="{2DF8166A-90CA-8149-E526-E32ADBE33BAE}"/>
              </a:ext>
            </a:extLst>
          </p:cNvPr>
          <p:cNvSpPr>
            <a:spLocks noChangeArrowheads="1"/>
          </p:cNvSpPr>
          <p:nvPr/>
        </p:nvSpPr>
        <p:spPr bwMode="auto">
          <a:xfrm>
            <a:off x="2789238" y="1597025"/>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id="{A56581C8-9E46-786F-5F92-101A5DD42BF5}"/>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銷售支援之關係圖</a:t>
            </a:r>
          </a:p>
        </p:txBody>
      </p:sp>
      <p:sp>
        <p:nvSpPr>
          <p:cNvPr id="59395" name="Rectangle 2">
            <a:extLst>
              <a:ext uri="{FF2B5EF4-FFF2-40B4-BE49-F238E27FC236}">
                <a16:creationId xmlns:a16="http://schemas.microsoft.com/office/drawing/2014/main" id="{AA7713C2-1034-46A4-685F-08271E5FB603}"/>
              </a:ext>
            </a:extLst>
          </p:cNvPr>
          <p:cNvSpPr>
            <a:spLocks noChangeArrowheads="1"/>
          </p:cNvSpPr>
          <p:nvPr/>
        </p:nvSpPr>
        <p:spPr bwMode="auto">
          <a:xfrm>
            <a:off x="2789238" y="1597025"/>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59396" name="圖片 1">
            <a:extLst>
              <a:ext uri="{FF2B5EF4-FFF2-40B4-BE49-F238E27FC236}">
                <a16:creationId xmlns:a16="http://schemas.microsoft.com/office/drawing/2014/main" id="{1DD558F0-FC12-D1A4-CFB8-7F8D4CB9C3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6263" y="987425"/>
            <a:ext cx="5453062" cy="587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077DA95C-4235-871E-428C-6BFD3D51E116}"/>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過去十年中</a:t>
            </a:r>
            <a:r>
              <a:rPr lang="en-US" altLang="zh-TW">
                <a:latin typeface="Arial-BoldMT" charset="0"/>
                <a:ea typeface="新細明體" panose="02020500000000000000" pitchFamily="18" charset="-120"/>
              </a:rPr>
              <a:t> ……………………….</a:t>
            </a:r>
          </a:p>
        </p:txBody>
      </p:sp>
      <p:sp>
        <p:nvSpPr>
          <p:cNvPr id="6147" name="Rectangle 2">
            <a:extLst>
              <a:ext uri="{FF2B5EF4-FFF2-40B4-BE49-F238E27FC236}">
                <a16:creationId xmlns:a16="http://schemas.microsoft.com/office/drawing/2014/main" id="{7141097A-C3F9-30B4-36B4-7B10458CB447}"/>
              </a:ext>
            </a:extLst>
          </p:cNvPr>
          <p:cNvSpPr>
            <a:spLocks noGrp="1" noChangeArrowheads="1"/>
          </p:cNvSpPr>
          <p:nvPr>
            <p:ph type="body" idx="4294967295"/>
          </p:nvPr>
        </p:nvSpPr>
        <p:spPr>
          <a:xfrm>
            <a:off x="492125" y="735013"/>
            <a:ext cx="8434388" cy="5608637"/>
          </a:xfrm>
        </p:spPr>
        <p:txBody>
          <a:bodyPr/>
          <a:lstStyle/>
          <a:p>
            <a:pPr marL="398463" indent="-398463">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ArialMT"/>
              </a:rPr>
              <a:t>由於</a:t>
            </a:r>
            <a:r>
              <a:rPr lang="en-US" altLang="zh-TW" sz="2800" b="0">
                <a:latin typeface="ArialMT"/>
              </a:rPr>
              <a:t>…</a:t>
            </a:r>
            <a:r>
              <a:rPr lang="en-US" altLang="zh-TW" sz="2000" b="0">
                <a:latin typeface="ArialMT"/>
                <a:ea typeface="新細明體" panose="02020500000000000000" pitchFamily="18" charset="-120"/>
              </a:rPr>
              <a:t>.</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latin typeface="標楷體" panose="02010601000101010101" pitchFamily="2" charset="-120"/>
              </a:rPr>
              <a:t>全球化競爭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latin typeface="標楷體" panose="02010601000101010101" pitchFamily="2" charset="-120"/>
              </a:rPr>
              <a:t>多樣化需求</a:t>
            </a:r>
          </a:p>
          <a:p>
            <a:pPr marL="857250" lvl="1" indent="-342900">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latin typeface="標楷體" panose="02010601000101010101" pitchFamily="2" charset="-120"/>
              </a:rPr>
              <a:t>專業化分工</a:t>
            </a:r>
            <a:r>
              <a:rPr lang="en-US" altLang="zh-TW" sz="1800" b="0">
                <a:solidFill>
                  <a:schemeClr val="tx1"/>
                </a:solidFill>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導致企業組織必需…</a:t>
            </a:r>
            <a:r>
              <a:rPr lang="en-US" altLang="zh-TW">
                <a:latin typeface="標楷體" panose="02010601000101010101" pitchFamily="2" charset="-120"/>
              </a:rPr>
              <a:t>..</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latin typeface="標楷體" panose="02010601000101010101" pitchFamily="2" charset="-120"/>
              </a:rPr>
              <a:t>從全球各地攝取資源並加以整合與管理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latin typeface="標楷體" panose="02010601000101010101" pitchFamily="2" charset="-120"/>
              </a:rPr>
              <a:t>即時掌握顧客資訊，保持彈性的運作，並且快速滿足顧客的需求 </a:t>
            </a:r>
          </a:p>
          <a:p>
            <a:pPr marL="857250" lvl="1" indent="-342900">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latin typeface="標楷體" panose="02010601000101010101" pitchFamily="2" charset="-120"/>
              </a:rPr>
              <a:t>以低成本、高效率來維持公司的競爭優勢</a:t>
            </a:r>
            <a:r>
              <a:rPr lang="en-US" altLang="zh-TW" sz="1800" b="0">
                <a:solidFill>
                  <a:schemeClr val="tx1"/>
                </a:solidFill>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因此，過去強調大量生產的規模經濟已經被注重品質、時間、成本、服務以及效率的新競爭經濟所取代。 </a:t>
            </a:r>
          </a:p>
          <a:p>
            <a:pPr marL="857250" lvl="1" indent="-342900">
              <a:buClr>
                <a:srgbClr val="C00000"/>
              </a:buClr>
              <a:buSzPct val="75000"/>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a:latin typeface="標楷體" panose="02010601000101010101" pitchFamily="2" charset="-120"/>
            </a:endParaRP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
            <a:extLst>
              <a:ext uri="{FF2B5EF4-FFF2-40B4-BE49-F238E27FC236}">
                <a16:creationId xmlns:a16="http://schemas.microsoft.com/office/drawing/2014/main" id="{BB38414F-2235-F1A1-1EA8-C15E466D9510}"/>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執行促銷活動</a:t>
            </a:r>
            <a:r>
              <a:rPr lang="en-US" altLang="zh-TW"/>
              <a:t> </a:t>
            </a:r>
          </a:p>
        </p:txBody>
      </p:sp>
      <p:sp>
        <p:nvSpPr>
          <p:cNvPr id="61443" name="Rectangle 2">
            <a:extLst>
              <a:ext uri="{FF2B5EF4-FFF2-40B4-BE49-F238E27FC236}">
                <a16:creationId xmlns:a16="http://schemas.microsoft.com/office/drawing/2014/main" id="{EF04C671-DD4D-D80C-AF7E-07C79277855A}"/>
              </a:ext>
            </a:extLst>
          </p:cNvPr>
          <p:cNvSpPr>
            <a:spLocks noGrp="1" noChangeArrowheads="1"/>
          </p:cNvSpPr>
          <p:nvPr>
            <p:ph type="body" idx="4294967295"/>
          </p:nvPr>
        </p:nvSpPr>
        <p:spPr>
          <a:xfrm>
            <a:off x="241300" y="1058863"/>
            <a:ext cx="8902700" cy="5326062"/>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在銷售過程中，企業組織需要從事一些行銷活動</a:t>
            </a:r>
            <a:r>
              <a:rPr lang="en-US" altLang="zh-TW">
                <a:latin typeface="標楷體" panose="02010601000101010101" pitchFamily="2" charset="-120"/>
              </a:rPr>
              <a:t> ( Marketing Activity )</a:t>
            </a:r>
            <a:r>
              <a:rPr lang="zh-TW" altLang="zh-TW">
                <a:latin typeface="標楷體" panose="02010601000101010101" pitchFamily="2" charset="-120"/>
              </a:rPr>
              <a:t>讓潛在顧客知曉相關的產品資訊。</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通常直效郵遞 </a:t>
            </a:r>
            <a:r>
              <a:rPr lang="en-US" altLang="zh-TW">
                <a:latin typeface="標楷體" panose="02010601000101010101" pitchFamily="2" charset="-120"/>
              </a:rPr>
              <a:t>( Direct Mailing , DM )</a:t>
            </a:r>
            <a:r>
              <a:rPr lang="zh-TW" altLang="zh-TW">
                <a:latin typeface="標楷體" panose="02010601000101010101" pitchFamily="2" charset="-120"/>
              </a:rPr>
              <a:t>是最常用而且有效的執行促銷方式。</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而在</a:t>
            </a:r>
            <a:r>
              <a:rPr lang="en-US" altLang="zh-TW">
                <a:latin typeface="標楷體" panose="02010601000101010101" pitchFamily="2" charset="-120"/>
              </a:rPr>
              <a:t>ERP </a:t>
            </a:r>
            <a:r>
              <a:rPr lang="zh-TW" altLang="zh-TW">
                <a:latin typeface="標楷體" panose="02010601000101010101" pitchFamily="2" charset="-120"/>
              </a:rPr>
              <a:t>系統中，銷售促銷即是用來管理這些範圍廣泛的行銷活動。</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所有企業組織中行銷人員的促銷活動，都會被記錄在</a:t>
            </a:r>
            <a:r>
              <a:rPr lang="en-US" altLang="zh-TW">
                <a:latin typeface="標楷體" panose="02010601000101010101" pitchFamily="2" charset="-120"/>
              </a:rPr>
              <a:t>ERP</a:t>
            </a:r>
            <a:r>
              <a:rPr lang="zh-TW" altLang="zh-TW">
                <a:latin typeface="標楷體" panose="02010601000101010101" pitchFamily="2" charset="-120"/>
              </a:rPr>
              <a:t>系統之銷售支援資料</a:t>
            </a:r>
            <a:r>
              <a:rPr lang="en-US" altLang="zh-TW">
                <a:latin typeface="標楷體" panose="02010601000101010101" pitchFamily="2" charset="-120"/>
              </a:rPr>
              <a:t>, </a:t>
            </a:r>
            <a:r>
              <a:rPr lang="zh-TW" altLang="zh-TW">
                <a:latin typeface="標楷體" panose="02010601000101010101" pitchFamily="2" charset="-120"/>
              </a:rPr>
              <a:t>並且彙總至銷售資訊系統中，更進一步地分類與分析。</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經由不斷地資料累積，當後續有促銷活動或銷售活動舉行時，系統便可以快速地提供相關的資訊。</a:t>
            </a:r>
            <a:r>
              <a:rPr lang="en-US" altLang="zh-TW">
                <a:latin typeface="標楷體" panose="02010601000101010101" pitchFamily="2" charset="-120"/>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
            <a:extLst>
              <a:ext uri="{FF2B5EF4-FFF2-40B4-BE49-F238E27FC236}">
                <a16:creationId xmlns:a16="http://schemas.microsoft.com/office/drawing/2014/main" id="{36E509A7-BF6B-17B1-2A18-6381ED0320D4}"/>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執行銷售活動</a:t>
            </a:r>
            <a:r>
              <a:rPr lang="en-US" altLang="zh-TW"/>
              <a:t> </a:t>
            </a:r>
          </a:p>
        </p:txBody>
      </p:sp>
      <p:sp>
        <p:nvSpPr>
          <p:cNvPr id="63491" name="Rectangle 2">
            <a:extLst>
              <a:ext uri="{FF2B5EF4-FFF2-40B4-BE49-F238E27FC236}">
                <a16:creationId xmlns:a16="http://schemas.microsoft.com/office/drawing/2014/main" id="{DFE7C99F-444B-A950-6737-8856855E43F3}"/>
              </a:ext>
            </a:extLst>
          </p:cNvPr>
          <p:cNvSpPr>
            <a:spLocks noGrp="1" noChangeArrowheads="1"/>
          </p:cNvSpPr>
          <p:nvPr>
            <p:ph type="body" idx="4294967295"/>
          </p:nvPr>
        </p:nvSpPr>
        <p:spPr>
          <a:xfrm>
            <a:off x="69850" y="836613"/>
            <a:ext cx="9110663" cy="5880100"/>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每次聯絡或接觸顧客，都是一種銷售行動</a:t>
            </a:r>
            <a:r>
              <a:rPr lang="en-US" altLang="zh-TW">
                <a:latin typeface="標楷體" panose="02010601000101010101" pitchFamily="2" charset="-120"/>
              </a:rPr>
              <a:t>( Sales Activity )</a:t>
            </a:r>
            <a:r>
              <a:rPr lang="zh-TW" altLang="zh-TW">
                <a:latin typeface="標楷體" panose="02010601000101010101" pitchFamily="2" charset="-120"/>
              </a:rPr>
              <a:t>。</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一般而言，銷售行動可以用各種型態來進行，包括研討會、銷售座談會，銷售講座、銷售電話、廣告冊子等。</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銷售行動的相關資料會被存在系統的銷售支援主檔中而形成一有價價的銷售資訊來源。而且經由銷售資訊系統，將這些資料轉為有用的資訊分享給其他的相關人員。</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每一銷售業務人員可以讀取這些銷售行動的結果，銷售經理更可進一步得到關於整個銷售行動的綜觀，進而有效率地追蹤與管理。  </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而銷售活動結束後，如果顧客對於銷售之產品有興趣，則可以因此而產生建立報價單或詢價單之需求，甚至直接產生簽訂相關契約之需求。</a:t>
            </a:r>
            <a:r>
              <a:rPr lang="en-US" altLang="zh-TW">
                <a:latin typeface="標楷體" panose="02010601000101010101" pitchFamily="2" charset="-120"/>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
            <a:extLst>
              <a:ext uri="{FF2B5EF4-FFF2-40B4-BE49-F238E27FC236}">
                <a16:creationId xmlns:a16="http://schemas.microsoft.com/office/drawing/2014/main" id="{37EA7F7A-8008-C19A-815B-763478041626}"/>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銷售支援主檔資料</a:t>
            </a:r>
            <a:r>
              <a:rPr lang="en-US" altLang="zh-TW"/>
              <a:t> </a:t>
            </a:r>
          </a:p>
        </p:txBody>
      </p:sp>
      <p:sp>
        <p:nvSpPr>
          <p:cNvPr id="65539" name="Rectangle 2">
            <a:extLst>
              <a:ext uri="{FF2B5EF4-FFF2-40B4-BE49-F238E27FC236}">
                <a16:creationId xmlns:a16="http://schemas.microsoft.com/office/drawing/2014/main" id="{08A3C419-F4C0-B468-D871-1DAB28DD7EB7}"/>
              </a:ext>
            </a:extLst>
          </p:cNvPr>
          <p:cNvSpPr>
            <a:spLocks noGrp="1" noChangeArrowheads="1"/>
          </p:cNvSpPr>
          <p:nvPr>
            <p:ph type="body" idx="4294967295"/>
          </p:nvPr>
        </p:nvSpPr>
        <p:spPr>
          <a:xfrm>
            <a:off x="492125" y="977900"/>
            <a:ext cx="7924800" cy="5651500"/>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經由銷售促銷或銷售活動中所得到的資料，是儲存於銷售支援主檔資料中，以做為顧客潛在分析之來源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或是彙總至銷售資訊系以更進一步地分析，或是轉換成銷售主檔資料。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而一般而言，銷售支援主檔可以區分成以下幾個項目</a:t>
            </a:r>
            <a:r>
              <a:rPr lang="en-US" altLang="zh-TW">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潛在顧客資料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顧客資料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競爭者資料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聯絡人資料</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內部銷售人員資料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競爭產品資料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
            <a:extLst>
              <a:ext uri="{FF2B5EF4-FFF2-40B4-BE49-F238E27FC236}">
                <a16:creationId xmlns:a16="http://schemas.microsoft.com/office/drawing/2014/main" id="{4C9156AF-9DA9-D1BF-B956-EBC6E0B43810}"/>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顧客潛力分析</a:t>
            </a:r>
            <a:r>
              <a:rPr lang="en-US" altLang="zh-TW"/>
              <a:t> </a:t>
            </a:r>
          </a:p>
        </p:txBody>
      </p:sp>
      <p:sp>
        <p:nvSpPr>
          <p:cNvPr id="67587" name="Rectangle 2">
            <a:extLst>
              <a:ext uri="{FF2B5EF4-FFF2-40B4-BE49-F238E27FC236}">
                <a16:creationId xmlns:a16="http://schemas.microsoft.com/office/drawing/2014/main" id="{C648FDD2-5341-AC98-2306-83B906BDB641}"/>
              </a:ext>
            </a:extLst>
          </p:cNvPr>
          <p:cNvSpPr>
            <a:spLocks noGrp="1" noChangeArrowheads="1"/>
          </p:cNvSpPr>
          <p:nvPr>
            <p:ph type="body" idx="4294967295"/>
          </p:nvPr>
        </p:nvSpPr>
        <p:spPr>
          <a:xfrm>
            <a:off x="34925" y="981075"/>
            <a:ext cx="9074150" cy="5430838"/>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當促銷活動與銷售活動執行完成後，便可以根據銷售支援資料執行顧客潛力分析。 </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顧客潛力分析是用來幫助企業記錄與評估某一特定顧客在整個會計年度內，有能力達成某一產品或是產品層級之銷售數量與金額的潛力。</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一般而言，經由顧客潛力分析，可以幫助企業有效率而且準確地找出具有潛力的顧客，然後再進一步地以銷售行動來推銷產品。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另外，也可以對於企業本身與其競爭者相互比較，以瞭解對於某一特定顧客之潛力。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或是，以某一顧客的後續實際績效與原先的顧客潛力分析之結果相互比較，藉此瞭解該顧客的某方面潛力是否已經耗盡。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1">
            <a:extLst>
              <a:ext uri="{FF2B5EF4-FFF2-40B4-BE49-F238E27FC236}">
                <a16:creationId xmlns:a16="http://schemas.microsoft.com/office/drawing/2014/main" id="{1FDFF46A-9E42-A8A9-E700-8C84C8664950}"/>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銷售資訊系統</a:t>
            </a:r>
            <a:r>
              <a:rPr lang="en-US" altLang="zh-TW"/>
              <a:t> </a:t>
            </a:r>
          </a:p>
        </p:txBody>
      </p:sp>
      <p:sp>
        <p:nvSpPr>
          <p:cNvPr id="69635" name="Rectangle 2">
            <a:extLst>
              <a:ext uri="{FF2B5EF4-FFF2-40B4-BE49-F238E27FC236}">
                <a16:creationId xmlns:a16="http://schemas.microsoft.com/office/drawing/2014/main" id="{32BAE157-2C5F-32CA-C563-B1645FEA2C81}"/>
              </a:ext>
            </a:extLst>
          </p:cNvPr>
          <p:cNvSpPr>
            <a:spLocks noGrp="1" noChangeArrowheads="1"/>
          </p:cNvSpPr>
          <p:nvPr>
            <p:ph type="body" idx="4294967295"/>
          </p:nvPr>
        </p:nvSpPr>
        <p:spPr>
          <a:xfrm>
            <a:off x="492125" y="977900"/>
            <a:ext cx="7924800" cy="5880100"/>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資訊系統將銷售的相關資料轉成有用的資訊，以作為銷售決策之參考</a:t>
            </a:r>
            <a:r>
              <a:rPr lang="en-US" altLang="zh-TW">
                <a:latin typeface="標楷體" panose="02010601000101010101" pitchFamily="2" charset="-120"/>
              </a:rPr>
              <a:t>; </a:t>
            </a:r>
            <a:r>
              <a:rPr lang="zh-TW" altLang="zh-TW">
                <a:latin typeface="標楷體" panose="02010601000101010101" pitchFamily="2" charset="-120"/>
              </a:rPr>
              <a:t>並且同時支援後續的銷售活動，成為其主要的資料來源。</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一般而言，在銷售資訊系統中，會接收一些由銷售主檔資料所傳過來的資料，然後加以分析形成以下的報表</a:t>
            </a:r>
            <a:r>
              <a:rPr lang="en-US" altLang="zh-TW">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銷售彙總</a:t>
            </a:r>
            <a:r>
              <a:rPr lang="en-US" altLang="zh-TW">
                <a:solidFill>
                  <a:schemeClr val="tx1"/>
                </a:solidFill>
              </a:rPr>
              <a:t>( Sales Summary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銷售活動清單</a:t>
            </a:r>
            <a:r>
              <a:rPr lang="en-US" altLang="zh-TW">
                <a:solidFill>
                  <a:schemeClr val="tx1"/>
                </a:solidFill>
              </a:rPr>
              <a:t>( Lists of Sales Activities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銷售交易清單</a:t>
            </a:r>
            <a:r>
              <a:rPr lang="en-US" altLang="zh-TW">
                <a:solidFill>
                  <a:schemeClr val="tx1"/>
                </a:solidFill>
              </a:rPr>
              <a:t>( List of Sales Deals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促銷清單</a:t>
            </a:r>
            <a:r>
              <a:rPr lang="en-US" altLang="zh-TW">
                <a:solidFill>
                  <a:schemeClr val="tx1"/>
                </a:solidFill>
              </a:rPr>
              <a:t>( Promotions List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項目提議清單</a:t>
            </a:r>
            <a:r>
              <a:rPr lang="en-US" altLang="zh-TW">
                <a:solidFill>
                  <a:schemeClr val="tx1"/>
                </a:solidFill>
              </a:rPr>
              <a:t>( List of Item Proposals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競爭性產品</a:t>
            </a:r>
            <a:r>
              <a:rPr lang="en-US" altLang="zh-TW">
                <a:solidFill>
                  <a:schemeClr val="tx1"/>
                </a:solidFill>
              </a:rPr>
              <a:t>( Competitive Products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交互分析比較</a:t>
            </a:r>
            <a:r>
              <a:rPr lang="en-US" altLang="zh-TW">
                <a:solidFill>
                  <a:schemeClr val="tx1"/>
                </a:solidFill>
              </a:rPr>
              <a:t>( Cross Matching )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1">
            <a:extLst>
              <a:ext uri="{FF2B5EF4-FFF2-40B4-BE49-F238E27FC236}">
                <a16:creationId xmlns:a16="http://schemas.microsoft.com/office/drawing/2014/main" id="{51FF8493-3AEF-351B-33A5-6061F36C76AC}"/>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要項協議</a:t>
            </a:r>
            <a:r>
              <a:rPr lang="en-US" altLang="zh-TW"/>
              <a:t> </a:t>
            </a:r>
          </a:p>
        </p:txBody>
      </p:sp>
      <p:sp>
        <p:nvSpPr>
          <p:cNvPr id="71683" name="Rectangle 2">
            <a:extLst>
              <a:ext uri="{FF2B5EF4-FFF2-40B4-BE49-F238E27FC236}">
                <a16:creationId xmlns:a16="http://schemas.microsoft.com/office/drawing/2014/main" id="{D72FEE74-D9D2-1670-DA12-43E8C8C4C42B}"/>
              </a:ext>
            </a:extLst>
          </p:cNvPr>
          <p:cNvSpPr>
            <a:spLocks noGrp="1" noChangeArrowheads="1"/>
          </p:cNvSpPr>
          <p:nvPr>
            <p:ph type="body" idx="4294967295"/>
          </p:nvPr>
        </p:nvSpPr>
        <p:spPr>
          <a:xfrm>
            <a:off x="323850" y="981075"/>
            <a:ext cx="7924800" cy="4238625"/>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highlight>
                  <a:srgbClr val="FFFF00"/>
                </a:highlight>
                <a:latin typeface="標楷體" panose="02010601000101010101" pitchFamily="2" charset="-120"/>
              </a:rPr>
              <a:t>要項協議</a:t>
            </a:r>
            <a:r>
              <a:rPr lang="en-US" altLang="zh-TW" dirty="0">
                <a:highlight>
                  <a:srgbClr val="FFFF00"/>
                </a:highlight>
                <a:latin typeface="標楷體" panose="02010601000101010101" pitchFamily="2" charset="-120"/>
              </a:rPr>
              <a:t>( Outline Agreement )</a:t>
            </a:r>
            <a:r>
              <a:rPr lang="zh-TW" altLang="zh-TW" dirty="0">
                <a:highlight>
                  <a:srgbClr val="FFFF00"/>
                </a:highlight>
                <a:latin typeface="標楷體" panose="02010601000101010101" pitchFamily="2" charset="-120"/>
              </a:rPr>
              <a:t>是一種總括性的文件與長期性的約定</a:t>
            </a:r>
            <a:r>
              <a:rPr lang="en-US" altLang="zh-TW" dirty="0">
                <a:latin typeface="標楷體" panose="02010601000101010101" pitchFamily="2" charset="-120"/>
              </a:rPr>
              <a:t>, </a:t>
            </a:r>
            <a:r>
              <a:rPr lang="zh-TW" altLang="zh-TW" dirty="0">
                <a:latin typeface="標楷體" panose="02010601000101010101" pitchFamily="2" charset="-120"/>
              </a:rPr>
              <a:t>用來詳細而且具體地說明某些產品或服務將在某一特定的期間內，需交貨至顧客處。</a:t>
            </a:r>
            <a:r>
              <a:rPr lang="en-US" altLang="zh-TW" dirty="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要項協議通常可以讓企業有較長的時間來從事物料規劃，因此同時企業也會提供較好的價格優惠給予簽訂要項協議的顧客。</a:t>
            </a:r>
            <a:r>
              <a:rPr lang="en-US" altLang="zh-TW" dirty="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在</a:t>
            </a:r>
            <a:r>
              <a:rPr lang="en-US" altLang="zh-TW" dirty="0">
                <a:latin typeface="標楷體" panose="02010601000101010101" pitchFamily="2" charset="-120"/>
              </a:rPr>
              <a:t>ERP</a:t>
            </a:r>
            <a:r>
              <a:rPr lang="zh-TW" altLang="zh-TW" dirty="0">
                <a:latin typeface="標楷體" panose="02010601000101010101" pitchFamily="2" charset="-120"/>
              </a:rPr>
              <a:t>系統中，要項協議又可以再區分成兩類</a:t>
            </a:r>
            <a:r>
              <a:rPr lang="en-US" altLang="zh-TW" dirty="0">
                <a:latin typeface="標楷體" panose="02010601000101010101" pitchFamily="2" charset="-120"/>
              </a:rPr>
              <a:t>: </a:t>
            </a:r>
            <a:r>
              <a:rPr lang="zh-TW" altLang="zh-TW" dirty="0">
                <a:highlight>
                  <a:srgbClr val="FFFF00"/>
                </a:highlight>
                <a:latin typeface="標楷體" panose="02010601000101010101" pitchFamily="2" charset="-120"/>
              </a:rPr>
              <a:t>出貨協議</a:t>
            </a:r>
            <a:r>
              <a:rPr lang="en-US" altLang="zh-TW" dirty="0">
                <a:highlight>
                  <a:srgbClr val="FFFF00"/>
                </a:highlight>
                <a:latin typeface="標楷體" panose="02010601000101010101" pitchFamily="2" charset="-120"/>
              </a:rPr>
              <a:t>( Scheduling Agreements )</a:t>
            </a:r>
            <a:r>
              <a:rPr lang="zh-TW" altLang="zh-TW" dirty="0">
                <a:highlight>
                  <a:srgbClr val="FFFF00"/>
                </a:highlight>
                <a:latin typeface="標楷體" panose="02010601000101010101" pitchFamily="2" charset="-120"/>
              </a:rPr>
              <a:t>與顧客契約</a:t>
            </a:r>
            <a:r>
              <a:rPr lang="en-US" altLang="zh-TW" dirty="0">
                <a:highlight>
                  <a:srgbClr val="FFFF00"/>
                </a:highlight>
                <a:latin typeface="標楷體" panose="02010601000101010101" pitchFamily="2" charset="-120"/>
              </a:rPr>
              <a:t>( Customer Contract )</a:t>
            </a:r>
            <a:r>
              <a:rPr lang="zh-TW" altLang="zh-TW" dirty="0">
                <a:latin typeface="標楷體" panose="02010601000101010101" pitchFamily="2" charset="-120"/>
              </a:rPr>
              <a:t>。</a:t>
            </a:r>
            <a:r>
              <a:rPr lang="en-US" altLang="zh-TW" dirty="0">
                <a:latin typeface="標楷體" panose="02010601000101010101" pitchFamily="2" charset="-120"/>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
            <a:extLst>
              <a:ext uri="{FF2B5EF4-FFF2-40B4-BE49-F238E27FC236}">
                <a16:creationId xmlns:a16="http://schemas.microsoft.com/office/drawing/2014/main" id="{DA934CE4-731F-087A-F2E5-A72C766153CE}"/>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solidFill>
                  <a:srgbClr val="E8EDFF"/>
                </a:solidFill>
                <a:latin typeface="標楷體" panose="02010601000101010101" pitchFamily="2" charset="-120"/>
              </a:rPr>
              <a:t>顧客契約</a:t>
            </a:r>
            <a:r>
              <a:rPr lang="en-US" altLang="zh-TW"/>
              <a:t> </a:t>
            </a:r>
          </a:p>
        </p:txBody>
      </p:sp>
      <p:sp>
        <p:nvSpPr>
          <p:cNvPr id="73731" name="Rectangle 2">
            <a:extLst>
              <a:ext uri="{FF2B5EF4-FFF2-40B4-BE49-F238E27FC236}">
                <a16:creationId xmlns:a16="http://schemas.microsoft.com/office/drawing/2014/main" id="{6A812B7D-4E71-CF14-C640-42ECB7B9B407}"/>
              </a:ext>
            </a:extLst>
          </p:cNvPr>
          <p:cNvSpPr>
            <a:spLocks noGrp="1" noChangeArrowheads="1"/>
          </p:cNvSpPr>
          <p:nvPr>
            <p:ph type="body" idx="4294967295"/>
          </p:nvPr>
        </p:nvSpPr>
        <p:spPr>
          <a:xfrm>
            <a:off x="0" y="836613"/>
            <a:ext cx="8640763" cy="4595812"/>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顧客契約是一種特別指定產品數量與價格的要項協議，顧客會以開出</a:t>
            </a:r>
            <a:r>
              <a:rPr lang="zh-TW" altLang="en-US">
                <a:latin typeface="標楷體" panose="02010601000101010101" pitchFamily="2" charset="-120"/>
              </a:rPr>
              <a:t>銷售訂單</a:t>
            </a:r>
            <a:r>
              <a:rPr lang="en-US" altLang="zh-TW">
                <a:latin typeface="標楷體" panose="02010601000101010101" pitchFamily="2" charset="-120"/>
              </a:rPr>
              <a:t>( Sales Orders )</a:t>
            </a:r>
            <a:r>
              <a:rPr lang="zh-TW" altLang="zh-TW">
                <a:latin typeface="標楷體" panose="02010601000101010101" pitchFamily="2" charset="-120"/>
              </a:rPr>
              <a:t>的方式來以履行契約。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一張顧客契約可以成為多張</a:t>
            </a:r>
            <a:r>
              <a:rPr lang="zh-TW" altLang="en-US">
                <a:latin typeface="標楷體" panose="02010601000101010101" pitchFamily="2" charset="-120"/>
              </a:rPr>
              <a:t>銷售訂單</a:t>
            </a:r>
            <a:r>
              <a:rPr lang="zh-TW" altLang="zh-TW">
                <a:latin typeface="標楷體" panose="02010601000101010101" pitchFamily="2" charset="-120"/>
              </a:rPr>
              <a:t>產生的依據，然後再將這些訂單於適當時間轉換成出貨文件。</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而當這些訂單產生後，系統會同時更新該特定顧客契約之剩餘約定數量。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顧客契約可以再更細分為主檔契約</a:t>
            </a:r>
            <a:r>
              <a:rPr lang="en-US" altLang="zh-TW">
                <a:latin typeface="標楷體" panose="02010601000101010101" pitchFamily="2" charset="-120"/>
              </a:rPr>
              <a:t>( Master Contract )</a:t>
            </a:r>
            <a:r>
              <a:rPr lang="zh-TW" altLang="zh-TW">
                <a:latin typeface="標楷體" panose="02010601000101010101" pitchFamily="2" charset="-120"/>
              </a:rPr>
              <a:t>、數量契約 </a:t>
            </a:r>
            <a:r>
              <a:rPr lang="en-US" altLang="zh-TW">
                <a:latin typeface="標楷體" panose="02010601000101010101" pitchFamily="2" charset="-120"/>
              </a:rPr>
              <a:t>( Quantity Contract )</a:t>
            </a:r>
            <a:r>
              <a:rPr lang="zh-TW" altLang="zh-TW">
                <a:latin typeface="標楷體" panose="02010601000101010101" pitchFamily="2" charset="-120"/>
              </a:rPr>
              <a:t>、數值契約 </a:t>
            </a:r>
            <a:r>
              <a:rPr lang="en-US" altLang="zh-TW">
                <a:latin typeface="標楷體" panose="02010601000101010101" pitchFamily="2" charset="-120"/>
              </a:rPr>
              <a:t>( Value Contract )</a:t>
            </a:r>
            <a:r>
              <a:rPr lang="zh-TW" altLang="zh-TW">
                <a:latin typeface="標楷體" panose="02010601000101010101" pitchFamily="2" charset="-120"/>
              </a:rPr>
              <a:t>與服務契約</a:t>
            </a:r>
            <a:r>
              <a:rPr lang="en-US" altLang="zh-TW">
                <a:latin typeface="標楷體" panose="02010601000101010101" pitchFamily="2" charset="-120"/>
              </a:rPr>
              <a:t>( Service Contract )</a:t>
            </a:r>
            <a:r>
              <a:rPr lang="zh-TW" altLang="zh-TW">
                <a:latin typeface="標楷體" panose="02010601000101010101" pitchFamily="2" charset="-120"/>
              </a:rPr>
              <a:t>等。</a:t>
            </a:r>
            <a:r>
              <a:rPr lang="en-US" altLang="zh-TW">
                <a:latin typeface="標楷體" panose="02010601000101010101" pitchFamily="2" charset="-120"/>
              </a:rPr>
              <a:t> </a:t>
            </a:r>
          </a:p>
        </p:txBody>
      </p:sp>
      <p:sp>
        <p:nvSpPr>
          <p:cNvPr id="73732" name="Rectangle 3">
            <a:extLst>
              <a:ext uri="{FF2B5EF4-FFF2-40B4-BE49-F238E27FC236}">
                <a16:creationId xmlns:a16="http://schemas.microsoft.com/office/drawing/2014/main" id="{43B383DA-323B-69DA-3441-DD0D9ED79C7F}"/>
              </a:ext>
            </a:extLst>
          </p:cNvPr>
          <p:cNvSpPr>
            <a:spLocks noChangeArrowheads="1"/>
          </p:cNvSpPr>
          <p:nvPr/>
        </p:nvSpPr>
        <p:spPr bwMode="auto">
          <a:xfrm>
            <a:off x="2533650" y="269716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73733" name="圖片 1">
            <a:extLst>
              <a:ext uri="{FF2B5EF4-FFF2-40B4-BE49-F238E27FC236}">
                <a16:creationId xmlns:a16="http://schemas.microsoft.com/office/drawing/2014/main" id="{128B0CCC-4325-9D17-A041-F9170A89A6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4797425"/>
            <a:ext cx="521335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
            <a:extLst>
              <a:ext uri="{FF2B5EF4-FFF2-40B4-BE49-F238E27FC236}">
                <a16:creationId xmlns:a16="http://schemas.microsoft.com/office/drawing/2014/main" id="{D2E70C8F-56E3-9BF0-E205-51ED2653CAF5}"/>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出貨協議</a:t>
            </a:r>
            <a:r>
              <a:rPr lang="en-US" altLang="zh-TW"/>
              <a:t> </a:t>
            </a:r>
          </a:p>
        </p:txBody>
      </p:sp>
      <p:sp>
        <p:nvSpPr>
          <p:cNvPr id="75779" name="Rectangle 2">
            <a:extLst>
              <a:ext uri="{FF2B5EF4-FFF2-40B4-BE49-F238E27FC236}">
                <a16:creationId xmlns:a16="http://schemas.microsoft.com/office/drawing/2014/main" id="{9EEB03F8-2239-3905-802F-8A2717A742FA}"/>
              </a:ext>
            </a:extLst>
          </p:cNvPr>
          <p:cNvSpPr>
            <a:spLocks noGrp="1" noChangeArrowheads="1"/>
          </p:cNvSpPr>
          <p:nvPr>
            <p:ph type="body" idx="4294967295"/>
          </p:nvPr>
        </p:nvSpPr>
        <p:spPr>
          <a:xfrm>
            <a:off x="34925" y="741363"/>
            <a:ext cx="8858250" cy="3695700"/>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相較於顧客契約，出貨協議是特別指明出貨數量與日期的一種要項協議。</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在出貨協議中，依照顧客的需求，建立了多項的出貨排程，然後企業根據這些排程，產生出貨文件來履行這些出貨協議。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在產生出貨文件後，同時系統也會更新出貨協議中的剩餘約定數量。如果企業本身在產業中是扮演零組件供應商</a:t>
            </a:r>
            <a:r>
              <a:rPr lang="en-US" altLang="zh-TW">
                <a:latin typeface="標楷體" panose="02010601000101010101" pitchFamily="2" charset="-120"/>
              </a:rPr>
              <a:t>(Component Supplier )</a:t>
            </a:r>
            <a:r>
              <a:rPr lang="zh-TW" altLang="zh-TW">
                <a:latin typeface="標楷體" panose="02010601000101010101" pitchFamily="2" charset="-120"/>
              </a:rPr>
              <a:t>角色，則通常會和下游顧客簽訂長期的出貨協議，用以取代</a:t>
            </a:r>
            <a:r>
              <a:rPr lang="zh-TW" altLang="en-US">
                <a:latin typeface="標楷體" panose="02010601000101010101" pitchFamily="2" charset="-120"/>
              </a:rPr>
              <a:t>銷售訂單</a:t>
            </a:r>
            <a:r>
              <a:rPr lang="zh-TW" altLang="zh-TW">
                <a:latin typeface="標楷體" panose="02010601000101010101" pitchFamily="2" charset="-120"/>
              </a:rPr>
              <a:t>。</a:t>
            </a:r>
            <a:r>
              <a:rPr lang="en-US" altLang="zh-TW">
                <a:latin typeface="標楷體" panose="02010601000101010101" pitchFamily="2" charset="-120"/>
              </a:rPr>
              <a:t> </a:t>
            </a:r>
          </a:p>
        </p:txBody>
      </p:sp>
      <p:sp>
        <p:nvSpPr>
          <p:cNvPr id="75780" name="Rectangle 3">
            <a:extLst>
              <a:ext uri="{FF2B5EF4-FFF2-40B4-BE49-F238E27FC236}">
                <a16:creationId xmlns:a16="http://schemas.microsoft.com/office/drawing/2014/main" id="{9284FAE8-444B-10BA-8CAF-FCB2729095E6}"/>
              </a:ext>
            </a:extLst>
          </p:cNvPr>
          <p:cNvSpPr>
            <a:spLocks noChangeArrowheads="1"/>
          </p:cNvSpPr>
          <p:nvPr/>
        </p:nvSpPr>
        <p:spPr bwMode="auto">
          <a:xfrm>
            <a:off x="2563813" y="2705100"/>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75781" name="圖片 1">
            <a:extLst>
              <a:ext uri="{FF2B5EF4-FFF2-40B4-BE49-F238E27FC236}">
                <a16:creationId xmlns:a16="http://schemas.microsoft.com/office/drawing/2014/main" id="{64F58D48-A020-DF8B-8D07-39928B3874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4060825"/>
            <a:ext cx="6265863"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id="{3B2DCFE5-BF72-CD37-ED88-417D1AC4F254}"/>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顧客詢價單</a:t>
            </a:r>
            <a:r>
              <a:rPr lang="en-US" altLang="zh-TW"/>
              <a:t> </a:t>
            </a:r>
          </a:p>
        </p:txBody>
      </p:sp>
      <p:sp>
        <p:nvSpPr>
          <p:cNvPr id="77827" name="Rectangle 2">
            <a:extLst>
              <a:ext uri="{FF2B5EF4-FFF2-40B4-BE49-F238E27FC236}">
                <a16:creationId xmlns:a16="http://schemas.microsoft.com/office/drawing/2014/main" id="{434D2511-FF34-C4B9-87C7-A1E0DA6E86F5}"/>
              </a:ext>
            </a:extLst>
          </p:cNvPr>
          <p:cNvSpPr>
            <a:spLocks noGrp="1" noChangeArrowheads="1"/>
          </p:cNvSpPr>
          <p:nvPr>
            <p:ph type="body" idx="4294967295"/>
          </p:nvPr>
        </p:nvSpPr>
        <p:spPr>
          <a:xfrm>
            <a:off x="492125" y="977900"/>
            <a:ext cx="7924800" cy="6083300"/>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顧客詢價</a:t>
            </a:r>
            <a:r>
              <a:rPr lang="en-US" altLang="zh-TW">
                <a:latin typeface="標楷體" panose="02010601000101010101" pitchFamily="2" charset="-120"/>
              </a:rPr>
              <a:t>( Inquiry )</a:t>
            </a:r>
            <a:r>
              <a:rPr lang="zh-TW" altLang="zh-TW">
                <a:latin typeface="標楷體" panose="02010601000101010101" pitchFamily="2" charset="-120"/>
              </a:rPr>
              <a:t>與報價</a:t>
            </a:r>
            <a:r>
              <a:rPr lang="en-US" altLang="zh-TW">
                <a:latin typeface="標楷體" panose="02010601000101010101" pitchFamily="2" charset="-120"/>
              </a:rPr>
              <a:t>( Quotation )</a:t>
            </a:r>
            <a:r>
              <a:rPr lang="zh-TW" altLang="zh-TW">
                <a:latin typeface="標楷體" panose="02010601000101010101" pitchFamily="2" charset="-120"/>
              </a:rPr>
              <a:t>皆是所謂的售前文件</a:t>
            </a:r>
            <a:r>
              <a:rPr lang="en-US" altLang="zh-TW">
                <a:latin typeface="標楷體" panose="02010601000101010101" pitchFamily="2" charset="-120"/>
              </a:rPr>
              <a:t>( Pre-sale Documents ), </a:t>
            </a:r>
            <a:r>
              <a:rPr lang="zh-TW" altLang="zh-TW">
                <a:latin typeface="標楷體" panose="02010601000101010101" pitchFamily="2" charset="-120"/>
              </a:rPr>
              <a:t>用來記錄顧客正式下訂單前的交易行為。</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當顧客要求知道關於產品或服務的相關資訊時，即對於可以提供該產生或服務的企業組織發出詢價請求，要求企業組織對該顧客回覆報價單。</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而企業組織在收到詢價要求後，便在系統中建立顧客詢價單，以記錄顧客詢價的相關資料。這些相關資料包括</a:t>
            </a:r>
            <a:r>
              <a:rPr lang="en-US" altLang="zh-TW">
                <a:latin typeface="標楷體" panose="02010601000101010101" pitchFamily="2" charset="-120"/>
              </a:rPr>
              <a:t>:</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顧客對於該產品或服務的詳細規格以及產品結構。</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顧客對於該產品或服務的訂購數量。</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顧客對於該產品或服務的要求交貨日期。</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顧客對於該產品或服務所認定的價格水準。</a:t>
            </a:r>
            <a:r>
              <a:rPr lang="en-US" altLang="zh-TW">
                <a:solidFill>
                  <a:schemeClr val="tx1"/>
                </a:solidFill>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a:latin typeface="標楷體" panose="02010601000101010101" pitchFamily="2" charset="-120"/>
            </a:endParaRP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
            <a:extLst>
              <a:ext uri="{FF2B5EF4-FFF2-40B4-BE49-F238E27FC236}">
                <a16:creationId xmlns:a16="http://schemas.microsoft.com/office/drawing/2014/main" id="{4B60B8B7-B991-B117-6808-62E3AB45BB0B}"/>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顧客報價單</a:t>
            </a:r>
            <a:r>
              <a:rPr lang="en-US" altLang="zh-TW"/>
              <a:t> </a:t>
            </a:r>
          </a:p>
        </p:txBody>
      </p:sp>
      <p:sp>
        <p:nvSpPr>
          <p:cNvPr id="79875" name="Rectangle 2">
            <a:extLst>
              <a:ext uri="{FF2B5EF4-FFF2-40B4-BE49-F238E27FC236}">
                <a16:creationId xmlns:a16="http://schemas.microsoft.com/office/drawing/2014/main" id="{E5D6E905-F17B-BB70-E06B-AA4F3883005B}"/>
              </a:ext>
            </a:extLst>
          </p:cNvPr>
          <p:cNvSpPr>
            <a:spLocks noGrp="1" noChangeArrowheads="1"/>
          </p:cNvSpPr>
          <p:nvPr>
            <p:ph type="body" idx="4294967295"/>
          </p:nvPr>
        </p:nvSpPr>
        <p:spPr>
          <a:xfrm>
            <a:off x="492125" y="977900"/>
            <a:ext cx="7924800" cy="5710238"/>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如果接受顧客的詢價要求，則企業組織在系統上建立詢價單後，並於有效的期間內轉建成報價單</a:t>
            </a:r>
            <a:r>
              <a:rPr lang="en-US" altLang="zh-TW">
                <a:latin typeface="標楷體" panose="02010601000101010101" pitchFamily="2" charset="-120"/>
              </a:rPr>
              <a:t>( Quotation )</a:t>
            </a:r>
            <a:r>
              <a:rPr lang="zh-TW" altLang="zh-TW">
                <a:latin typeface="標楷體" panose="02010601000101010101" pitchFamily="2" charset="-120"/>
              </a:rPr>
              <a:t>，同時提交報價資料給予顧客。</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而報價單上的資料內容，並不需要使用者逐筆地輸入每項資料，因為其中一部份是由詢價單上轉置而成，即前述的產品詳細規格、訂購數量、交貨日期與價格水準等</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另一部份的資料，則是由系統還自動地產生於報價單中，這包括了</a:t>
            </a:r>
            <a:r>
              <a:rPr lang="en-US" altLang="zh-TW">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該產品或服務的替代項目</a:t>
            </a:r>
            <a:r>
              <a:rPr lang="en-US" altLang="zh-TW">
                <a:solidFill>
                  <a:schemeClr val="tx1"/>
                </a:solidFill>
              </a:rPr>
              <a:t>( Alternative Items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預期可以得到的利潤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在倉庫中該產品或服務的可用數量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該產品或服務的可交貨日期</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該產品或服務的訂價條件    </a:t>
            </a:r>
            <a:r>
              <a:rPr lang="en-US" altLang="zh-TW">
                <a:solidFill>
                  <a:schemeClr val="tx1"/>
                </a:solidFill>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09BDB2E0-F422-E5DE-6585-49C23F595107}"/>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TW">
                <a:latin typeface="標楷體" panose="02010601000101010101" pitchFamily="2" charset="-120"/>
              </a:rPr>
              <a:t>ERP</a:t>
            </a:r>
            <a:r>
              <a:rPr lang="zh-TW" altLang="zh-TW">
                <a:latin typeface="標楷體" panose="02010601000101010101" pitchFamily="2" charset="-120"/>
              </a:rPr>
              <a:t>之興起………</a:t>
            </a:r>
          </a:p>
        </p:txBody>
      </p:sp>
      <p:sp>
        <p:nvSpPr>
          <p:cNvPr id="5123" name="Rectangle 2">
            <a:extLst>
              <a:ext uri="{FF2B5EF4-FFF2-40B4-BE49-F238E27FC236}">
                <a16:creationId xmlns:a16="http://schemas.microsoft.com/office/drawing/2014/main" id="{64DB6090-1D7A-5E1E-FB63-6823AECB94EB}"/>
              </a:ext>
            </a:extLst>
          </p:cNvPr>
          <p:cNvSpPr>
            <a:spLocks noGrp="1" noChangeArrowheads="1"/>
          </p:cNvSpPr>
          <p:nvPr>
            <p:ph type="body" idx="4294967295"/>
          </p:nvPr>
        </p:nvSpPr>
        <p:spPr>
          <a:xfrm>
            <a:off x="179388" y="836613"/>
            <a:ext cx="8491537" cy="5256683"/>
          </a:xfrm>
        </p:spPr>
        <p:txBody>
          <a:bodyPr/>
          <a:lstStyle/>
          <a:p>
            <a:pPr marL="398463" indent="-398463">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ArialMT"/>
              </a:rPr>
              <a:t>幫助企業建立一個以</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更快速度</a:t>
            </a:r>
            <a:r>
              <a:rPr lang="en-US" altLang="zh-TW" dirty="0">
                <a:solidFill>
                  <a:schemeClr val="tx1"/>
                </a:solidFill>
                <a:latin typeface="標楷體" panose="02010601000101010101" pitchFamily="2" charset="-120"/>
              </a:rPr>
              <a:t>( Speed )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更高能見度</a:t>
            </a:r>
            <a:r>
              <a:rPr lang="en-US" altLang="zh-TW" dirty="0">
                <a:solidFill>
                  <a:schemeClr val="tx1"/>
                </a:solidFill>
                <a:latin typeface="標楷體" panose="02010601000101010101" pitchFamily="2" charset="-120"/>
              </a:rPr>
              <a:t>( Visibility )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更佳整合度</a:t>
            </a:r>
            <a:r>
              <a:rPr lang="en-US" altLang="zh-TW" dirty="0">
                <a:solidFill>
                  <a:schemeClr val="tx1"/>
                </a:solidFill>
                <a:latin typeface="標楷體" panose="02010601000101010101" pitchFamily="2" charset="-120"/>
              </a:rPr>
              <a:t>( Integration )</a:t>
            </a:r>
          </a:p>
          <a:p>
            <a:pPr marL="398463" indent="-398463">
              <a:spcAft>
                <a:spcPts val="1250"/>
              </a:spcAft>
              <a:buClr>
                <a:srgbClr val="C00000"/>
              </a:buClr>
              <a:buFont typeface="Times New Roman" panose="02020603050405020304" pitchFamily="18" charset="0"/>
              <a:buNone/>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en-US" altLang="zh-TW" dirty="0">
                <a:latin typeface="ArialMT"/>
              </a:rPr>
              <a:t>   </a:t>
            </a:r>
            <a:r>
              <a:rPr lang="zh-TW" altLang="zh-TW" dirty="0">
                <a:latin typeface="ArialMT"/>
              </a:rPr>
              <a:t>為基礎的新企業運作模式。</a:t>
            </a:r>
            <a:r>
              <a:rPr lang="en-US" altLang="zh-TW" dirty="0">
                <a:latin typeface="ArialMT"/>
              </a:rPr>
              <a:t> </a:t>
            </a:r>
          </a:p>
          <a:p>
            <a:pPr marL="398463" indent="-398463">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ArialMT"/>
              </a:rPr>
              <a:t>並且與其他的解決方案緊密地相結合，使得企業得以因應此一時間與空間極度壓縮的競爭環境。</a:t>
            </a:r>
            <a:r>
              <a:rPr lang="en-US" altLang="zh-TW" dirty="0">
                <a:latin typeface="ArialMT"/>
              </a:rPr>
              <a:t> </a:t>
            </a:r>
          </a:p>
          <a:p>
            <a:pPr marL="398463" indent="-398463">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ArialMT"/>
              </a:rPr>
              <a:t>在此新的運作模式下，</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企業以經營資源最佳化之觀點，整合整體企業的營運管理，以提升企業組織之效率。</a:t>
            </a:r>
            <a:r>
              <a:rPr lang="en-US" altLang="zh-TW" dirty="0">
                <a:solidFill>
                  <a:schemeClr val="tx1"/>
                </a:solidFill>
                <a:latin typeface="標楷體" panose="02010601000101010101" pitchFamily="2" charset="-120"/>
              </a:rPr>
              <a:t>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並且即時反映企業內部資源之使用狀況，以供相關企業決策之參考。</a:t>
            </a:r>
            <a:r>
              <a:rPr lang="en-US" altLang="zh-TW" dirty="0">
                <a:solidFill>
                  <a:schemeClr val="tx1"/>
                </a:solidFill>
                <a:latin typeface="標楷體" panose="02010601000101010101" pitchFamily="2" charset="-120"/>
              </a:rPr>
              <a:t> </a:t>
            </a:r>
          </a:p>
        </p:txBody>
      </p:sp>
      <p:sp>
        <p:nvSpPr>
          <p:cNvPr id="2" name="文字方塊 1">
            <a:extLst>
              <a:ext uri="{FF2B5EF4-FFF2-40B4-BE49-F238E27FC236}">
                <a16:creationId xmlns:a16="http://schemas.microsoft.com/office/drawing/2014/main" id="{DB937FAA-5C60-BF43-3832-4BB4DD395DD0}"/>
              </a:ext>
            </a:extLst>
          </p:cNvPr>
          <p:cNvSpPr txBox="1"/>
          <p:nvPr/>
        </p:nvSpPr>
        <p:spPr>
          <a:xfrm>
            <a:off x="179388" y="6347750"/>
            <a:ext cx="8434387" cy="461665"/>
          </a:xfrm>
          <a:prstGeom prst="rect">
            <a:avLst/>
          </a:prstGeom>
          <a:noFill/>
        </p:spPr>
        <p:txBody>
          <a:bodyPr wrap="square">
            <a:spAutoFit/>
          </a:bodyPr>
          <a:lstStyle/>
          <a:p>
            <a:r>
              <a:rPr lang="zh-TW" altLang="en-US" dirty="0">
                <a:solidFill>
                  <a:schemeClr val="accent2"/>
                </a:solidFill>
              </a:rPr>
              <a:t>https://www.youtube.com/watch?v=zJQOoRZdKnM&amp;t=13s</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
            <a:extLst>
              <a:ext uri="{FF2B5EF4-FFF2-40B4-BE49-F238E27FC236}">
                <a16:creationId xmlns:a16="http://schemas.microsoft.com/office/drawing/2014/main" id="{8A71DA14-884A-54EE-FB0D-5E2197E1D83A}"/>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en-US">
                <a:latin typeface="標楷體" panose="02010601000101010101" pitchFamily="2" charset="-120"/>
              </a:rPr>
              <a:t>銷售訂單</a:t>
            </a:r>
            <a:r>
              <a:rPr lang="en-US" altLang="zh-TW"/>
              <a:t> </a:t>
            </a:r>
          </a:p>
        </p:txBody>
      </p:sp>
      <p:sp>
        <p:nvSpPr>
          <p:cNvPr id="81923" name="Rectangle 2">
            <a:extLst>
              <a:ext uri="{FF2B5EF4-FFF2-40B4-BE49-F238E27FC236}">
                <a16:creationId xmlns:a16="http://schemas.microsoft.com/office/drawing/2014/main" id="{03A1FBD5-8BA9-3F24-05AD-C8DB4A70FE47}"/>
              </a:ext>
            </a:extLst>
          </p:cNvPr>
          <p:cNvSpPr>
            <a:spLocks noGrp="1" noChangeArrowheads="1"/>
          </p:cNvSpPr>
          <p:nvPr>
            <p:ph type="body" idx="4294967295"/>
          </p:nvPr>
        </p:nvSpPr>
        <p:spPr>
          <a:xfrm>
            <a:off x="492125" y="977900"/>
            <a:ext cx="7924800" cy="5686425"/>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en-US">
                <a:latin typeface="標楷體" panose="02010601000101010101" pitchFamily="2" charset="-120"/>
              </a:rPr>
              <a:t>銷售訂單</a:t>
            </a:r>
            <a:r>
              <a:rPr lang="en-US" altLang="zh-TW">
                <a:latin typeface="標楷體" panose="02010601000101010101" pitchFamily="2" charset="-120"/>
              </a:rPr>
              <a:t>( Customer Order )</a:t>
            </a:r>
            <a:r>
              <a:rPr lang="zh-TW" altLang="zh-TW">
                <a:latin typeface="標楷體" panose="02010601000101010101" pitchFamily="2" charset="-120"/>
              </a:rPr>
              <a:t>是一種契約性的確認協議，用來約定賣方在既定的數量、價錢與時間內，將指定的產品或服務運送給買方。</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一般而言，</a:t>
            </a:r>
            <a:r>
              <a:rPr lang="zh-TW" altLang="en-US">
                <a:latin typeface="標楷體" panose="02010601000101010101" pitchFamily="2" charset="-120"/>
              </a:rPr>
              <a:t>銷售訂單</a:t>
            </a:r>
            <a:r>
              <a:rPr lang="zh-TW" altLang="zh-TW">
                <a:latin typeface="標楷體" panose="02010601000101010101" pitchFamily="2" charset="-120"/>
              </a:rPr>
              <a:t>產生的方式有兩種</a:t>
            </a:r>
            <a:r>
              <a:rPr lang="en-US" altLang="zh-TW">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一是由報價單</a:t>
            </a:r>
            <a:r>
              <a:rPr lang="en-US" altLang="zh-TW">
                <a:solidFill>
                  <a:schemeClr val="tx1"/>
                </a:solidFill>
              </a:rPr>
              <a:t>( Quotation )</a:t>
            </a:r>
            <a:r>
              <a:rPr lang="zh-TW" altLang="zh-TW">
                <a:solidFill>
                  <a:schemeClr val="tx1"/>
                </a:solidFill>
              </a:rPr>
              <a:t>轉置而來</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另一種來源是為了履行要項協議中的契約文件而產生</a:t>
            </a:r>
            <a:r>
              <a:rPr lang="en-US" altLang="zh-TW">
                <a:solidFill>
                  <a:schemeClr val="tx1"/>
                </a:solidFill>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除了從報價單或是契約文件中轉置相關的資料到</a:t>
            </a:r>
            <a:r>
              <a:rPr lang="zh-TW" altLang="en-US">
                <a:latin typeface="標楷體" panose="02010601000101010101" pitchFamily="2" charset="-120"/>
              </a:rPr>
              <a:t>銷售訂單</a:t>
            </a:r>
            <a:r>
              <a:rPr lang="zh-TW" altLang="zh-TW">
                <a:latin typeface="標楷體" panose="02010601000101010101" pitchFamily="2" charset="-120"/>
              </a:rPr>
              <a:t>外，系統也會同時參考一些在主檔資料上的其他相關的資料，包括</a:t>
            </a:r>
            <a:r>
              <a:rPr lang="en-US" altLang="zh-TW">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從顧客主檔所轉置而來的資料</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從物料主檔所轉置而來的資料</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從產品</a:t>
            </a:r>
            <a:r>
              <a:rPr lang="en-US" altLang="zh-TW">
                <a:solidFill>
                  <a:schemeClr val="tx1"/>
                </a:solidFill>
              </a:rPr>
              <a:t>-</a:t>
            </a:r>
            <a:r>
              <a:rPr lang="zh-TW" altLang="zh-TW">
                <a:solidFill>
                  <a:schemeClr val="tx1"/>
                </a:solidFill>
              </a:rPr>
              <a:t>物料資訊主檔所轉置而來的資料</a:t>
            </a:r>
            <a:r>
              <a:rPr lang="en-US" altLang="zh-TW">
                <a:solidFill>
                  <a:schemeClr val="tx1"/>
                </a:solidFill>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
            <a:extLst>
              <a:ext uri="{FF2B5EF4-FFF2-40B4-BE49-F238E27FC236}">
                <a16:creationId xmlns:a16="http://schemas.microsoft.com/office/drawing/2014/main" id="{B0B09D8F-D9BF-148F-6EF6-34DA4F4DB191}"/>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en-US">
                <a:latin typeface="標楷體" panose="02010601000101010101" pitchFamily="2" charset="-120"/>
              </a:rPr>
              <a:t>銷售訂單</a:t>
            </a:r>
            <a:r>
              <a:rPr lang="zh-TW" altLang="zh-TW">
                <a:latin typeface="標楷體" panose="02010601000101010101" pitchFamily="2" charset="-120"/>
              </a:rPr>
              <a:t>之自動功能</a:t>
            </a:r>
          </a:p>
        </p:txBody>
      </p:sp>
      <p:sp>
        <p:nvSpPr>
          <p:cNvPr id="83971" name="Rectangle 2">
            <a:extLst>
              <a:ext uri="{FF2B5EF4-FFF2-40B4-BE49-F238E27FC236}">
                <a16:creationId xmlns:a16="http://schemas.microsoft.com/office/drawing/2014/main" id="{AA072A99-788B-3B2D-DC92-042FAE390FC7}"/>
              </a:ext>
            </a:extLst>
          </p:cNvPr>
          <p:cNvSpPr>
            <a:spLocks noGrp="1" noChangeArrowheads="1"/>
          </p:cNvSpPr>
          <p:nvPr>
            <p:ph type="body" idx="4294967295"/>
          </p:nvPr>
        </p:nvSpPr>
        <p:spPr>
          <a:xfrm>
            <a:off x="60325" y="1052513"/>
            <a:ext cx="8904288" cy="4680743"/>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當顧客訂購產品的品名、規格、數量與日期輸入完成後，系統便會自動地執行以下的標準功能</a:t>
            </a:r>
            <a:r>
              <a:rPr lang="en-US" altLang="zh-TW">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訂價</a:t>
            </a:r>
            <a:r>
              <a:rPr lang="en-US" altLang="zh-TW">
                <a:solidFill>
                  <a:schemeClr val="tx1"/>
                </a:solidFill>
              </a:rPr>
              <a:t> ( Pricing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可用量查核</a:t>
            </a:r>
            <a:r>
              <a:rPr lang="en-US" altLang="zh-TW">
                <a:solidFill>
                  <a:schemeClr val="tx1"/>
                </a:solidFill>
              </a:rPr>
              <a:t> ( Availability Checking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更新物料需求規劃</a:t>
            </a:r>
            <a:r>
              <a:rPr lang="en-US" altLang="zh-TW">
                <a:solidFill>
                  <a:schemeClr val="tx1"/>
                </a:solidFill>
              </a:rPr>
              <a:t> ( Update Material requirements Planning, MRP)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出貨排程</a:t>
            </a:r>
            <a:r>
              <a:rPr lang="en-US" altLang="zh-TW">
                <a:solidFill>
                  <a:schemeClr val="tx1"/>
                </a:solidFill>
              </a:rPr>
              <a:t> ( Delivery Scheduling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出貨點與運輸路線之決定</a:t>
            </a:r>
            <a:r>
              <a:rPr lang="en-US" altLang="zh-TW">
                <a:solidFill>
                  <a:schemeClr val="tx1"/>
                </a:solidFill>
              </a:rPr>
              <a:t> ( Shipping Point and Route Determination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顧客信用查核</a:t>
            </a:r>
            <a:r>
              <a:rPr lang="en-US" altLang="zh-TW">
                <a:solidFill>
                  <a:schemeClr val="tx1"/>
                </a:solidFill>
              </a:rPr>
              <a:t> ( Credit Check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出口執照查核</a:t>
            </a:r>
            <a:r>
              <a:rPr lang="en-US" altLang="zh-TW">
                <a:solidFill>
                  <a:schemeClr val="tx1"/>
                </a:solidFill>
              </a:rPr>
              <a:t> ( Export License Check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a:solidFill>
                <a:schemeClr val="tx1"/>
              </a:solidFill>
            </a:endParaRP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
            <a:extLst>
              <a:ext uri="{FF2B5EF4-FFF2-40B4-BE49-F238E27FC236}">
                <a16:creationId xmlns:a16="http://schemas.microsoft.com/office/drawing/2014/main" id="{4D8ABF8E-8452-0A8A-E0DC-68F938581156}"/>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執行可用量查核</a:t>
            </a:r>
            <a:r>
              <a:rPr lang="en-US" altLang="zh-TW"/>
              <a:t> </a:t>
            </a:r>
          </a:p>
        </p:txBody>
      </p:sp>
      <p:sp>
        <p:nvSpPr>
          <p:cNvPr id="86019" name="Rectangle 2">
            <a:extLst>
              <a:ext uri="{FF2B5EF4-FFF2-40B4-BE49-F238E27FC236}">
                <a16:creationId xmlns:a16="http://schemas.microsoft.com/office/drawing/2014/main" id="{D81C68F9-02DF-72E5-D5FD-FE011EF732BC}"/>
              </a:ext>
            </a:extLst>
          </p:cNvPr>
          <p:cNvSpPr>
            <a:spLocks noGrp="1" noChangeArrowheads="1"/>
          </p:cNvSpPr>
          <p:nvPr>
            <p:ph type="body" idx="4294967295"/>
          </p:nvPr>
        </p:nvSpPr>
        <p:spPr>
          <a:xfrm>
            <a:off x="330200" y="977900"/>
            <a:ext cx="8418513" cy="5408613"/>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出貨時程是一項影響顧客購買決策的重要因素。除了要能快速地提供顧客正確的可出貨時間外，更需將顧客的需求轉置至其他的模組，以做為物料規劃的依據。</a:t>
            </a:r>
            <a:r>
              <a:rPr lang="en-US" altLang="zh-TW" dirty="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會即時地參考物料管理模組和生管規劃模組的相關資料，當建立</a:t>
            </a:r>
            <a:r>
              <a:rPr lang="zh-TW" altLang="en-US" dirty="0">
                <a:latin typeface="標楷體" panose="02010601000101010101" pitchFamily="2" charset="-120"/>
              </a:rPr>
              <a:t>銷售訂單</a:t>
            </a:r>
            <a:r>
              <a:rPr lang="zh-TW" altLang="zh-TW" dirty="0">
                <a:latin typeface="標楷體" panose="02010601000101010101" pitchFamily="2" charset="-120"/>
              </a:rPr>
              <a:t>時，</a:t>
            </a:r>
            <a:r>
              <a:rPr lang="zh-TW" altLang="zh-TW" dirty="0">
                <a:highlight>
                  <a:srgbClr val="FFFF00"/>
                </a:highlight>
                <a:latin typeface="標楷體" panose="02010601000101010101" pitchFamily="2" charset="-120"/>
              </a:rPr>
              <a:t>立即地執行可用量查核</a:t>
            </a:r>
            <a:r>
              <a:rPr lang="en-US" altLang="zh-TW" dirty="0">
                <a:highlight>
                  <a:srgbClr val="FFFF00"/>
                </a:highlight>
                <a:latin typeface="標楷體" panose="02010601000101010101" pitchFamily="2" charset="-120"/>
              </a:rPr>
              <a:t>( Availability Check )</a:t>
            </a:r>
            <a:r>
              <a:rPr lang="zh-TW" altLang="zh-TW" dirty="0">
                <a:highlight>
                  <a:srgbClr val="FFFF00"/>
                </a:highlight>
                <a:latin typeface="標楷體" panose="02010601000101010101" pitchFamily="2" charset="-120"/>
              </a:rPr>
              <a:t>與</a:t>
            </a:r>
            <a:r>
              <a:rPr lang="zh-TW" altLang="zh-TW" dirty="0">
                <a:highlight>
                  <a:srgbClr val="FF00FF"/>
                </a:highlight>
                <a:latin typeface="標楷體" panose="02010601000101010101" pitchFamily="2" charset="-120"/>
              </a:rPr>
              <a:t>出貨排程</a:t>
            </a:r>
            <a:r>
              <a:rPr lang="en-US" altLang="zh-TW" dirty="0">
                <a:highlight>
                  <a:srgbClr val="FF00FF"/>
                </a:highlight>
                <a:latin typeface="標楷體" panose="02010601000101010101" pitchFamily="2" charset="-120"/>
              </a:rPr>
              <a:t>( Delivery Scheduling )</a:t>
            </a:r>
            <a:r>
              <a:rPr lang="zh-TW" altLang="zh-TW" dirty="0">
                <a:latin typeface="標楷體" panose="02010601000101010101" pitchFamily="2" charset="-120"/>
              </a:rPr>
              <a:t>。</a:t>
            </a:r>
            <a:r>
              <a:rPr lang="en-US" altLang="zh-TW" dirty="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可用量查核判斷被訂購的產品是否可用</a:t>
            </a:r>
            <a:r>
              <a:rPr lang="en-US" altLang="zh-TW" dirty="0">
                <a:latin typeface="標楷體" panose="02010601000101010101" pitchFamily="2" charset="-120"/>
              </a:rPr>
              <a:t>( Available ), </a:t>
            </a:r>
            <a:r>
              <a:rPr lang="zh-TW" altLang="zh-TW" dirty="0">
                <a:latin typeface="標楷體" panose="02010601000101010101" pitchFamily="2" charset="-120"/>
              </a:rPr>
              <a:t>以確定能夠準時地依照顧客要求的交貨日，將該產品運送至其手中。</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這項功能也提供了有關於存貨水準</a:t>
            </a:r>
            <a:r>
              <a:rPr lang="en-US" altLang="zh-TW" dirty="0">
                <a:latin typeface="標楷體" panose="02010601000101010101" pitchFamily="2" charset="-120"/>
              </a:rPr>
              <a:t>( Stock level )</a:t>
            </a:r>
            <a:r>
              <a:rPr lang="zh-TW" altLang="zh-TW" dirty="0">
                <a:latin typeface="標楷體" panose="02010601000101010101" pitchFamily="2" charset="-120"/>
              </a:rPr>
              <a:t>的資訊，找出交貨瓶頸所在。</a:t>
            </a:r>
            <a:r>
              <a:rPr lang="en-US" altLang="zh-TW" dirty="0">
                <a:latin typeface="標楷體" panose="02010601000101010101" pitchFamily="2" charset="-120"/>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
            <a:extLst>
              <a:ext uri="{FF2B5EF4-FFF2-40B4-BE49-F238E27FC236}">
                <a16:creationId xmlns:a16="http://schemas.microsoft.com/office/drawing/2014/main" id="{ABF89E77-5CCD-1F20-1CC6-0B840C1A75D5}"/>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承諾可用量之計算</a:t>
            </a:r>
            <a:r>
              <a:rPr lang="en-US" altLang="zh-TW"/>
              <a:t> </a:t>
            </a:r>
          </a:p>
        </p:txBody>
      </p:sp>
      <p:sp>
        <p:nvSpPr>
          <p:cNvPr id="88067" name="Rectangle 2">
            <a:extLst>
              <a:ext uri="{FF2B5EF4-FFF2-40B4-BE49-F238E27FC236}">
                <a16:creationId xmlns:a16="http://schemas.microsoft.com/office/drawing/2014/main" id="{77211CA7-302E-D7A7-A7C5-39902FF978A9}"/>
              </a:ext>
            </a:extLst>
          </p:cNvPr>
          <p:cNvSpPr>
            <a:spLocks noChangeArrowheads="1"/>
          </p:cNvSpPr>
          <p:nvPr/>
        </p:nvSpPr>
        <p:spPr bwMode="auto">
          <a:xfrm>
            <a:off x="1711325" y="138271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88068" name="圖片 1">
            <a:extLst>
              <a:ext uri="{FF2B5EF4-FFF2-40B4-BE49-F238E27FC236}">
                <a16:creationId xmlns:a16="http://schemas.microsoft.com/office/drawing/2014/main" id="{79DE4D34-65A3-BA95-9FD0-A76C285A97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14400"/>
            <a:ext cx="8594725" cy="568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
            <a:extLst>
              <a:ext uri="{FF2B5EF4-FFF2-40B4-BE49-F238E27FC236}">
                <a16:creationId xmlns:a16="http://schemas.microsoft.com/office/drawing/2014/main" id="{D78DC026-2951-5460-1616-DDD32F065FCB}"/>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交貨排程</a:t>
            </a:r>
            <a:r>
              <a:rPr lang="en-US" altLang="zh-TW"/>
              <a:t> </a:t>
            </a:r>
          </a:p>
        </p:txBody>
      </p:sp>
      <p:sp>
        <p:nvSpPr>
          <p:cNvPr id="90115" name="Rectangle 2">
            <a:extLst>
              <a:ext uri="{FF2B5EF4-FFF2-40B4-BE49-F238E27FC236}">
                <a16:creationId xmlns:a16="http://schemas.microsoft.com/office/drawing/2014/main" id="{A80D8062-74A6-B822-9BCA-EA12AF669962}"/>
              </a:ext>
            </a:extLst>
          </p:cNvPr>
          <p:cNvSpPr>
            <a:spLocks noGrp="1" noChangeArrowheads="1"/>
          </p:cNvSpPr>
          <p:nvPr>
            <p:ph type="body" idx="4294967295"/>
          </p:nvPr>
        </p:nvSpPr>
        <p:spPr>
          <a:xfrm>
            <a:off x="492125" y="977900"/>
            <a:ext cx="8112125" cy="1255713"/>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highlight>
                  <a:srgbClr val="FFFF00"/>
                </a:highlight>
                <a:latin typeface="標楷體" panose="02010601000101010101" pitchFamily="2" charset="-120"/>
              </a:rPr>
              <a:t>交貨排程</a:t>
            </a:r>
            <a:r>
              <a:rPr lang="en-US" altLang="zh-TW" sz="2000" dirty="0">
                <a:highlight>
                  <a:srgbClr val="FFFF00"/>
                </a:highlight>
                <a:latin typeface="標楷體" panose="02010601000101010101" pitchFamily="2" charset="-120"/>
              </a:rPr>
              <a:t>( Delivery Schedule )</a:t>
            </a:r>
            <a:r>
              <a:rPr lang="zh-TW" altLang="zh-TW" sz="2000" dirty="0">
                <a:latin typeface="標楷體" panose="02010601000101010101" pitchFamily="2" charset="-120"/>
              </a:rPr>
              <a:t>規劃了所有包含訂購產品被運送至顧客手中的相關作業活動。</a:t>
            </a:r>
            <a:r>
              <a:rPr lang="en-US" altLang="zh-TW" sz="2000" dirty="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latin typeface="標楷體" panose="02010601000101010101" pitchFamily="2" charset="-120"/>
              </a:rPr>
              <a:t>當輸入顧客要求交貨日期後，系統會參考產品主檔資料與顧客主檔資料上的相關資訊，自動的計算所有有關於出貨排程作業的期限。</a:t>
            </a:r>
            <a:r>
              <a:rPr lang="en-US" altLang="zh-TW" sz="2000" dirty="0">
                <a:latin typeface="標楷體" panose="02010601000101010101" pitchFamily="2" charset="-120"/>
              </a:rPr>
              <a:t> </a:t>
            </a:r>
          </a:p>
        </p:txBody>
      </p:sp>
      <p:sp>
        <p:nvSpPr>
          <p:cNvPr id="90116" name="Rectangle 3">
            <a:extLst>
              <a:ext uri="{FF2B5EF4-FFF2-40B4-BE49-F238E27FC236}">
                <a16:creationId xmlns:a16="http://schemas.microsoft.com/office/drawing/2014/main" id="{FA4E4962-82AA-51F1-74CC-179A2DF91288}"/>
              </a:ext>
            </a:extLst>
          </p:cNvPr>
          <p:cNvSpPr>
            <a:spLocks noChangeArrowheads="1"/>
          </p:cNvSpPr>
          <p:nvPr/>
        </p:nvSpPr>
        <p:spPr bwMode="auto">
          <a:xfrm>
            <a:off x="1706563" y="2282825"/>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90117" name="圖片 1">
            <a:extLst>
              <a:ext uri="{FF2B5EF4-FFF2-40B4-BE49-F238E27FC236}">
                <a16:creationId xmlns:a16="http://schemas.microsoft.com/office/drawing/2014/main" id="{8D21B49A-22AA-282D-42BC-BD2349A17C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565400"/>
            <a:ext cx="74422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
            <a:extLst>
              <a:ext uri="{FF2B5EF4-FFF2-40B4-BE49-F238E27FC236}">
                <a16:creationId xmlns:a16="http://schemas.microsoft.com/office/drawing/2014/main" id="{98006217-226B-AB97-1013-54F52C31008A}"/>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交貨之核心企業流程</a:t>
            </a:r>
            <a:r>
              <a:rPr lang="en-US" altLang="zh-TW"/>
              <a:t> </a:t>
            </a:r>
          </a:p>
        </p:txBody>
      </p:sp>
      <p:sp>
        <p:nvSpPr>
          <p:cNvPr id="92163" name="Rectangle 2">
            <a:extLst>
              <a:ext uri="{FF2B5EF4-FFF2-40B4-BE49-F238E27FC236}">
                <a16:creationId xmlns:a16="http://schemas.microsoft.com/office/drawing/2014/main" id="{63FE2981-94F1-252F-DFCB-946F03D7EBF8}"/>
              </a:ext>
            </a:extLst>
          </p:cNvPr>
          <p:cNvSpPr>
            <a:spLocks noChangeArrowheads="1"/>
          </p:cNvSpPr>
          <p:nvPr/>
        </p:nvSpPr>
        <p:spPr bwMode="auto">
          <a:xfrm>
            <a:off x="1885950" y="-427038"/>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92164" name="圖片 1">
            <a:extLst>
              <a:ext uri="{FF2B5EF4-FFF2-40B4-BE49-F238E27FC236}">
                <a16:creationId xmlns:a16="http://schemas.microsoft.com/office/drawing/2014/main" id="{2BF8124D-7583-5689-ECFD-F8B032CD9A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692150"/>
            <a:ext cx="6357938" cy="621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
            <a:extLst>
              <a:ext uri="{FF2B5EF4-FFF2-40B4-BE49-F238E27FC236}">
                <a16:creationId xmlns:a16="http://schemas.microsoft.com/office/drawing/2014/main" id="{BE90D9F6-F7DD-FEB0-DE0C-1F874971C794}"/>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交貨文件</a:t>
            </a:r>
            <a:r>
              <a:rPr lang="en-US" altLang="zh-TW"/>
              <a:t> </a:t>
            </a:r>
          </a:p>
        </p:txBody>
      </p:sp>
      <p:sp>
        <p:nvSpPr>
          <p:cNvPr id="94211" name="Rectangle 2">
            <a:extLst>
              <a:ext uri="{FF2B5EF4-FFF2-40B4-BE49-F238E27FC236}">
                <a16:creationId xmlns:a16="http://schemas.microsoft.com/office/drawing/2014/main" id="{13C175A9-2F23-EC01-5483-840BE14A00EB}"/>
              </a:ext>
            </a:extLst>
          </p:cNvPr>
          <p:cNvSpPr>
            <a:spLocks noGrp="1" noChangeArrowheads="1"/>
          </p:cNvSpPr>
          <p:nvPr>
            <p:ph type="body" idx="4294967295"/>
          </p:nvPr>
        </p:nvSpPr>
        <p:spPr>
          <a:xfrm>
            <a:off x="492125" y="977900"/>
            <a:ext cx="8202613" cy="4238625"/>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在銷售與配銷模組中，交貨文件</a:t>
            </a:r>
            <a:r>
              <a:rPr lang="en-US" altLang="zh-TW" dirty="0">
                <a:latin typeface="標楷體" panose="02010601000101010101" pitchFamily="2" charset="-120"/>
              </a:rPr>
              <a:t>( Delivery )</a:t>
            </a:r>
            <a:r>
              <a:rPr lang="zh-TW" altLang="zh-TW" dirty="0">
                <a:latin typeface="標楷體" panose="02010601000101010101" pitchFamily="2" charset="-120"/>
              </a:rPr>
              <a:t>啟動並且支援了整個出貨</a:t>
            </a:r>
            <a:r>
              <a:rPr lang="en-US" altLang="zh-TW" dirty="0">
                <a:latin typeface="標楷體" panose="02010601000101010101" pitchFamily="2" charset="-120"/>
              </a:rPr>
              <a:t>( Shipping Process )</a:t>
            </a:r>
            <a:r>
              <a:rPr lang="zh-TW" altLang="zh-TW" dirty="0">
                <a:latin typeface="標楷體" panose="02010601000101010101" pitchFamily="2" charset="-120"/>
              </a:rPr>
              <a:t>的流程。</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它提供了執行相關交貨規劃所需的資訊，同時追蹤出貨作業的狀況，並且建立了出貨過程中所需的資料。因此這項文件是確立高品質顧客服務和有效率作業流程之來源。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交貨文件產生的來源，可分為三種</a:t>
            </a:r>
            <a:r>
              <a:rPr lang="en-US" altLang="zh-TW" dirty="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從</a:t>
            </a:r>
            <a:r>
              <a:rPr lang="zh-TW" altLang="zh-TW" dirty="0">
                <a:solidFill>
                  <a:schemeClr val="tx1"/>
                </a:solidFill>
                <a:highlight>
                  <a:srgbClr val="FFFF00"/>
                </a:highlight>
              </a:rPr>
              <a:t>出貨協議</a:t>
            </a:r>
            <a:r>
              <a:rPr lang="zh-TW" altLang="zh-TW" dirty="0">
                <a:solidFill>
                  <a:schemeClr val="tx1"/>
                </a:solidFill>
              </a:rPr>
              <a:t>轉置而來</a:t>
            </a:r>
            <a:r>
              <a:rPr lang="en-US" altLang="zh-TW" dirty="0">
                <a:solidFill>
                  <a:schemeClr val="tx1"/>
                </a:solidFill>
              </a:rPr>
              <a:t> ( With Reference to Scheduling Agreement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從</a:t>
            </a:r>
            <a:r>
              <a:rPr lang="zh-TW" altLang="en-US" dirty="0">
                <a:solidFill>
                  <a:schemeClr val="tx1"/>
                </a:solidFill>
                <a:highlight>
                  <a:srgbClr val="FFFF00"/>
                </a:highlight>
              </a:rPr>
              <a:t>銷售訂單</a:t>
            </a:r>
            <a:r>
              <a:rPr lang="zh-TW" altLang="zh-TW" dirty="0">
                <a:solidFill>
                  <a:schemeClr val="tx1"/>
                </a:solidFill>
              </a:rPr>
              <a:t>轉置而來</a:t>
            </a:r>
            <a:r>
              <a:rPr lang="en-US" altLang="zh-TW" dirty="0">
                <a:solidFill>
                  <a:schemeClr val="tx1"/>
                </a:solidFill>
              </a:rPr>
              <a:t> ( With Reference to Sales Order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rPr>
              <a:t>手動產生交貨文件</a:t>
            </a:r>
            <a:r>
              <a:rPr lang="en-US" altLang="zh-TW" dirty="0">
                <a:solidFill>
                  <a:schemeClr val="tx1"/>
                </a:solidFill>
                <a:highlight>
                  <a:srgbClr val="FFFF00"/>
                </a:highlight>
              </a:rPr>
              <a:t> </a:t>
            </a:r>
            <a:r>
              <a:rPr lang="en-US" altLang="zh-TW" dirty="0">
                <a:solidFill>
                  <a:schemeClr val="tx1"/>
                </a:solidFill>
              </a:rPr>
              <a:t>( Manual Delivery Creation )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
            <a:extLst>
              <a:ext uri="{FF2B5EF4-FFF2-40B4-BE49-F238E27FC236}">
                <a16:creationId xmlns:a16="http://schemas.microsoft.com/office/drawing/2014/main" id="{5F8BC401-F835-AC34-74B5-E478A9AD6FDA}"/>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交貨文件</a:t>
            </a:r>
            <a:r>
              <a:rPr lang="zh-TW" altLang="zh-TW"/>
              <a:t>之自動執行功能</a:t>
            </a:r>
          </a:p>
        </p:txBody>
      </p:sp>
      <p:sp>
        <p:nvSpPr>
          <p:cNvPr id="96259" name="Rectangle 2">
            <a:extLst>
              <a:ext uri="{FF2B5EF4-FFF2-40B4-BE49-F238E27FC236}">
                <a16:creationId xmlns:a16="http://schemas.microsoft.com/office/drawing/2014/main" id="{7F5DD255-6E2B-7717-7132-E5B3BF9DCE58}"/>
              </a:ext>
            </a:extLst>
          </p:cNvPr>
          <p:cNvSpPr>
            <a:spLocks noGrp="1" noChangeArrowheads="1"/>
          </p:cNvSpPr>
          <p:nvPr>
            <p:ph type="body" idx="4294967295"/>
          </p:nvPr>
        </p:nvSpPr>
        <p:spPr>
          <a:xfrm>
            <a:off x="468313" y="765175"/>
            <a:ext cx="7924800" cy="5684838"/>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而當</a:t>
            </a:r>
            <a:r>
              <a:rPr lang="zh-TW" altLang="zh-TW" dirty="0">
                <a:highlight>
                  <a:srgbClr val="FFFF00"/>
                </a:highlight>
                <a:latin typeface="標楷體" panose="02010601000101010101" pitchFamily="2" charset="-120"/>
              </a:rPr>
              <a:t>交貨文件</a:t>
            </a:r>
            <a:r>
              <a:rPr lang="zh-TW" altLang="zh-TW" dirty="0">
                <a:latin typeface="標楷體" panose="02010601000101010101" pitchFamily="2" charset="-120"/>
              </a:rPr>
              <a:t>建立時，系統會自動地執行以下的功能</a:t>
            </a:r>
            <a:r>
              <a:rPr lang="en-US" altLang="zh-TW" dirty="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查核</a:t>
            </a:r>
            <a:r>
              <a:rPr lang="zh-TW" altLang="en-US" dirty="0">
                <a:solidFill>
                  <a:schemeClr val="tx1"/>
                </a:solidFill>
                <a:highlight>
                  <a:srgbClr val="FFFF00"/>
                </a:highlight>
              </a:rPr>
              <a:t>銷售訂單</a:t>
            </a:r>
            <a:r>
              <a:rPr lang="zh-TW" altLang="zh-TW" dirty="0">
                <a:solidFill>
                  <a:schemeClr val="tx1"/>
                </a:solidFill>
                <a:highlight>
                  <a:srgbClr val="FFFF00"/>
                </a:highlight>
              </a:rPr>
              <a:t>及其產品以決定建立交貨文件</a:t>
            </a:r>
            <a:r>
              <a:rPr lang="zh-TW" altLang="zh-TW" dirty="0">
                <a:solidFill>
                  <a:schemeClr val="tx1"/>
                </a:solidFill>
              </a:rPr>
              <a:t>是否可行。</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決定</a:t>
            </a:r>
            <a:r>
              <a:rPr lang="zh-TW" altLang="zh-TW" dirty="0">
                <a:solidFill>
                  <a:schemeClr val="tx1"/>
                </a:solidFill>
                <a:highlight>
                  <a:srgbClr val="FFFF00"/>
                </a:highlight>
              </a:rPr>
              <a:t>出貨的產品以及數量</a:t>
            </a:r>
            <a:r>
              <a:rPr lang="zh-TW" altLang="zh-TW" dirty="0">
                <a:solidFill>
                  <a:schemeClr val="tx1"/>
                </a:solidFill>
              </a:rPr>
              <a:t>。</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rPr>
              <a:t>再一次的查核可用量</a:t>
            </a:r>
            <a:r>
              <a:rPr lang="zh-TW" altLang="zh-TW" dirty="0">
                <a:solidFill>
                  <a:schemeClr val="tx1"/>
                </a:solidFill>
              </a:rPr>
              <a:t>。</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決定產品重量與體積。</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計算出貨的工作量。</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更新運輸路線資訊。</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加入相關的出口資訊。</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查核並調整出貨排程。</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指定挑料地點。</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決定批次</a:t>
            </a:r>
            <a:r>
              <a:rPr lang="en-US" altLang="zh-TW" dirty="0">
                <a:solidFill>
                  <a:schemeClr val="tx1"/>
                </a:solidFill>
              </a:rPr>
              <a:t> ( </a:t>
            </a:r>
            <a:r>
              <a:rPr lang="zh-TW" altLang="zh-TW" dirty="0">
                <a:solidFill>
                  <a:schemeClr val="tx1"/>
                </a:solidFill>
              </a:rPr>
              <a:t>如果該產品是被指定為批次管理</a:t>
            </a:r>
            <a:r>
              <a:rPr lang="en-US" altLang="zh-TW" dirty="0">
                <a:solidFill>
                  <a:schemeClr val="tx1"/>
                </a:solidFill>
              </a:rPr>
              <a:t> )</a:t>
            </a:r>
            <a:r>
              <a:rPr lang="zh-TW" altLang="zh-TW" dirty="0">
                <a:solidFill>
                  <a:schemeClr val="tx1"/>
                </a:solidFill>
              </a:rPr>
              <a:t>。</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rPr>
              <a:t>品質檢驗</a:t>
            </a:r>
            <a:r>
              <a:rPr lang="zh-TW" altLang="zh-TW" dirty="0">
                <a:solidFill>
                  <a:schemeClr val="tx1"/>
                </a:solidFill>
              </a:rPr>
              <a:t>。</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更新</a:t>
            </a:r>
            <a:r>
              <a:rPr lang="zh-TW" altLang="en-US" dirty="0">
                <a:solidFill>
                  <a:schemeClr val="tx1"/>
                </a:solidFill>
              </a:rPr>
              <a:t>銷售訂單</a:t>
            </a:r>
            <a:r>
              <a:rPr lang="zh-TW" altLang="zh-TW" dirty="0">
                <a:solidFill>
                  <a:schemeClr val="tx1"/>
                </a:solidFill>
              </a:rPr>
              <a:t>資訊以及訂單狀況。</a:t>
            </a:r>
            <a:r>
              <a:rPr lang="en-US" altLang="zh-TW" dirty="0">
                <a:solidFill>
                  <a:schemeClr val="tx1"/>
                </a:solidFill>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
            <a:extLst>
              <a:ext uri="{FF2B5EF4-FFF2-40B4-BE49-F238E27FC236}">
                <a16:creationId xmlns:a16="http://schemas.microsoft.com/office/drawing/2014/main" id="{EFEBB880-C3E4-32A5-850F-32DE3F8FE63A}"/>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交貨文件產生之方式</a:t>
            </a:r>
            <a:r>
              <a:rPr lang="en-US" altLang="zh-TW"/>
              <a:t> </a:t>
            </a:r>
          </a:p>
        </p:txBody>
      </p:sp>
      <p:sp>
        <p:nvSpPr>
          <p:cNvPr id="98307" name="Rectangle 2">
            <a:extLst>
              <a:ext uri="{FF2B5EF4-FFF2-40B4-BE49-F238E27FC236}">
                <a16:creationId xmlns:a16="http://schemas.microsoft.com/office/drawing/2014/main" id="{C5ED0DBE-76EB-F546-D90F-32D1392BAD5F}"/>
              </a:ext>
            </a:extLst>
          </p:cNvPr>
          <p:cNvSpPr>
            <a:spLocks noChangeArrowheads="1"/>
          </p:cNvSpPr>
          <p:nvPr/>
        </p:nvSpPr>
        <p:spPr bwMode="auto">
          <a:xfrm>
            <a:off x="2476500" y="173831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98308" name="圖片 1">
            <a:extLst>
              <a:ext uri="{FF2B5EF4-FFF2-40B4-BE49-F238E27FC236}">
                <a16:creationId xmlns:a16="http://schemas.microsoft.com/office/drawing/2014/main" id="{4F696B62-EB16-78E0-4C43-F11B6F5735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642938"/>
            <a:ext cx="6429375" cy="623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
            <a:extLst>
              <a:ext uri="{FF2B5EF4-FFF2-40B4-BE49-F238E27FC236}">
                <a16:creationId xmlns:a16="http://schemas.microsoft.com/office/drawing/2014/main" id="{27669167-7A17-DEA9-C710-C14FF87F8C34}"/>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挑料</a:t>
            </a:r>
            <a:r>
              <a:rPr lang="en-US" altLang="zh-TW">
                <a:latin typeface="Times New Roman" panose="02020603050405020304" pitchFamily="18" charset="0"/>
                <a:cs typeface="Times New Roman" panose="02020603050405020304" pitchFamily="18" charset="0"/>
              </a:rPr>
              <a:t> </a:t>
            </a:r>
          </a:p>
        </p:txBody>
      </p:sp>
      <p:sp>
        <p:nvSpPr>
          <p:cNvPr id="100355" name="Rectangle 2">
            <a:extLst>
              <a:ext uri="{FF2B5EF4-FFF2-40B4-BE49-F238E27FC236}">
                <a16:creationId xmlns:a16="http://schemas.microsoft.com/office/drawing/2014/main" id="{A7E88F14-1AEF-7CCE-ECFA-2C650DEF72CE}"/>
              </a:ext>
            </a:extLst>
          </p:cNvPr>
          <p:cNvSpPr>
            <a:spLocks noGrp="1" noChangeArrowheads="1"/>
          </p:cNvSpPr>
          <p:nvPr>
            <p:ph type="body" idx="4294967295"/>
          </p:nvPr>
        </p:nvSpPr>
        <p:spPr>
          <a:xfrm>
            <a:off x="492125" y="977901"/>
            <a:ext cx="7924800" cy="4755356"/>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挑料是一項需要系統與實體倉儲作業相互配合的功能，其為從倉庫中挑撿出數量正確與品質良好的顧客訂購產品，並且搬運至指定之出貨點，以執行包裝、裝載等後續出貨功能</a:t>
            </a:r>
            <a:r>
              <a:rPr lang="en-US" altLang="zh-TW" dirty="0">
                <a:latin typeface="標楷體" panose="02010601000101010101" pitchFamily="2" charset="-120"/>
              </a:rPr>
              <a:t> </a:t>
            </a:r>
            <a:r>
              <a:rPr lang="zh-TW" altLang="zh-TW" dirty="0">
                <a:latin typeface="標楷體" panose="02010601000101010101" pitchFamily="2" charset="-120"/>
              </a:rPr>
              <a:t>。</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而啟動挑料功能之來源，即為「交貨文件」。在交貨文件中，系統參考相關的主檔資料與設定，針對每一出貨項目，自動地執行了下列的判斷</a:t>
            </a:r>
            <a:r>
              <a:rPr lang="en-US" altLang="zh-TW" dirty="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是否該出貨項目需要執行挑料。</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何時挑料需開始進行，以符合該出貨項目所要求的出貨期限。</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該出貨項目需從那一個倉庫</a:t>
            </a:r>
            <a:r>
              <a:rPr lang="en-US" altLang="zh-TW" dirty="0">
                <a:solidFill>
                  <a:schemeClr val="tx1"/>
                </a:solidFill>
              </a:rPr>
              <a:t>( Warehouse )</a:t>
            </a:r>
            <a:r>
              <a:rPr lang="zh-TW" altLang="zh-TW" dirty="0">
                <a:solidFill>
                  <a:schemeClr val="tx1"/>
                </a:solidFill>
              </a:rPr>
              <a:t>、那一個儲存位置</a:t>
            </a:r>
            <a:r>
              <a:rPr lang="en-US" altLang="zh-TW" dirty="0">
                <a:solidFill>
                  <a:schemeClr val="tx1"/>
                </a:solidFill>
              </a:rPr>
              <a:t>( Storage Location)</a:t>
            </a:r>
            <a:r>
              <a:rPr lang="zh-TW" altLang="zh-TW" dirty="0">
                <a:solidFill>
                  <a:schemeClr val="tx1"/>
                </a:solidFill>
              </a:rPr>
              <a:t>與那一個儲格</a:t>
            </a:r>
            <a:r>
              <a:rPr lang="en-US" altLang="zh-TW" dirty="0">
                <a:solidFill>
                  <a:schemeClr val="tx1"/>
                </a:solidFill>
              </a:rPr>
              <a:t>( Storage Bin )</a:t>
            </a:r>
            <a:r>
              <a:rPr lang="zh-TW" altLang="zh-TW" dirty="0">
                <a:solidFill>
                  <a:schemeClr val="tx1"/>
                </a:solidFill>
              </a:rPr>
              <a:t>中挑撿出來。</a:t>
            </a:r>
            <a:r>
              <a:rPr lang="en-US" altLang="zh-TW" dirty="0">
                <a:solidFill>
                  <a:schemeClr val="tx1"/>
                </a:solidFill>
              </a:rPr>
              <a:t> </a:t>
            </a:r>
          </a:p>
        </p:txBody>
      </p:sp>
      <p:sp>
        <p:nvSpPr>
          <p:cNvPr id="3" name="文字方塊 2">
            <a:extLst>
              <a:ext uri="{FF2B5EF4-FFF2-40B4-BE49-F238E27FC236}">
                <a16:creationId xmlns:a16="http://schemas.microsoft.com/office/drawing/2014/main" id="{BBFECC31-7DAD-411B-38D6-611772420CF2}"/>
              </a:ext>
            </a:extLst>
          </p:cNvPr>
          <p:cNvSpPr txBox="1"/>
          <p:nvPr/>
        </p:nvSpPr>
        <p:spPr>
          <a:xfrm>
            <a:off x="228600" y="6093296"/>
            <a:ext cx="8915400" cy="338554"/>
          </a:xfrm>
          <a:prstGeom prst="rect">
            <a:avLst/>
          </a:prstGeom>
          <a:noFill/>
        </p:spPr>
        <p:txBody>
          <a:bodyPr wrap="square">
            <a:spAutoFit/>
          </a:bodyPr>
          <a:lstStyle/>
          <a:p>
            <a:pPr>
              <a:buClr>
                <a:srgbClr val="C00000"/>
              </a:buClr>
              <a:buFont typeface="Wingdings" pitchFamily="2" charset="2"/>
              <a:buChar char="l"/>
            </a:pPr>
            <a:r>
              <a:rPr lang="en-US" altLang="zh-TW" sz="1600" dirty="0">
                <a:solidFill>
                  <a:schemeClr val="tx2"/>
                </a:solidFill>
              </a:rPr>
              <a:t>https://</a:t>
            </a:r>
            <a:r>
              <a:rPr lang="en-US" altLang="zh-TW" sz="1600" dirty="0" err="1">
                <a:solidFill>
                  <a:schemeClr val="tx2"/>
                </a:solidFill>
              </a:rPr>
              <a:t>www.youtube.com</a:t>
            </a:r>
            <a:r>
              <a:rPr lang="en-US" altLang="zh-TW" sz="1600" dirty="0">
                <a:solidFill>
                  <a:schemeClr val="tx2"/>
                </a:solidFill>
              </a:rPr>
              <a:t>/</a:t>
            </a:r>
            <a:r>
              <a:rPr lang="en-US" altLang="zh-TW" sz="1600" dirty="0" err="1">
                <a:solidFill>
                  <a:schemeClr val="tx2"/>
                </a:solidFill>
              </a:rPr>
              <a:t>watch?v</a:t>
            </a:r>
            <a:r>
              <a:rPr lang="en-US" altLang="zh-TW" sz="1600" dirty="0">
                <a:solidFill>
                  <a:schemeClr val="tx2"/>
                </a:solidFill>
              </a:rPr>
              <a:t>=</a:t>
            </a:r>
            <a:r>
              <a:rPr lang="en-US" altLang="zh-TW" sz="1600" dirty="0" err="1">
                <a:solidFill>
                  <a:schemeClr val="tx2"/>
                </a:solidFill>
              </a:rPr>
              <a:t>IEOdxXAHBFM&amp;feature</a:t>
            </a:r>
            <a:r>
              <a:rPr lang="en-US" altLang="zh-TW" sz="1600" dirty="0">
                <a:solidFill>
                  <a:schemeClr val="tx2"/>
                </a:solidFill>
              </a:rPr>
              <a:t>=</a:t>
            </a:r>
            <a:r>
              <a:rPr lang="en-US" altLang="zh-TW" sz="1600" dirty="0" err="1">
                <a:solidFill>
                  <a:schemeClr val="tx2"/>
                </a:solidFill>
              </a:rPr>
              <a:t>emb_logo</a:t>
            </a:r>
            <a:endParaRPr lang="en-US" altLang="zh-TW" sz="1600" dirty="0">
              <a:solidFill>
                <a:schemeClr val="tx2"/>
              </a:solidFill>
            </a:endParaRP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00913117-498E-3ADA-A148-F6FA8CA19681}"/>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solidFill>
                  <a:srgbClr val="ECECEC"/>
                </a:solidFill>
                <a:latin typeface="標楷體" panose="02010601000101010101" pitchFamily="2" charset="-120"/>
              </a:rPr>
              <a:t>銷售與配銷模組之導入目的</a:t>
            </a:r>
            <a:r>
              <a:rPr lang="en-US" altLang="zh-TW"/>
              <a:t> </a:t>
            </a:r>
          </a:p>
        </p:txBody>
      </p:sp>
      <p:sp>
        <p:nvSpPr>
          <p:cNvPr id="10243" name="Rectangle 2">
            <a:extLst>
              <a:ext uri="{FF2B5EF4-FFF2-40B4-BE49-F238E27FC236}">
                <a16:creationId xmlns:a16="http://schemas.microsoft.com/office/drawing/2014/main" id="{08FEF3E3-CAF9-0EC1-566A-00F5562749CA}"/>
              </a:ext>
            </a:extLst>
          </p:cNvPr>
          <p:cNvSpPr>
            <a:spLocks noGrp="1" noChangeArrowheads="1"/>
          </p:cNvSpPr>
          <p:nvPr>
            <p:ph type="body" idx="4294967295"/>
          </p:nvPr>
        </p:nvSpPr>
        <p:spPr>
          <a:xfrm>
            <a:off x="228600" y="764704"/>
            <a:ext cx="8651875" cy="5563319"/>
          </a:xfrm>
        </p:spPr>
        <p:txBody>
          <a:bodyPr/>
          <a:lstStyle/>
          <a:p>
            <a:pPr marL="398463" indent="-398463">
              <a:lnSpc>
                <a:spcPct val="90000"/>
              </a:lnSpc>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highlight>
                  <a:srgbClr val="FFFF00"/>
                </a:highlight>
                <a:latin typeface="標楷體" panose="02010601000101010101" pitchFamily="2" charset="-120"/>
              </a:rPr>
              <a:t>銷售與配銷模組</a:t>
            </a:r>
            <a:r>
              <a:rPr lang="zh-TW" altLang="zh-TW" sz="2000" dirty="0">
                <a:latin typeface="標楷體" panose="02010601000101010101" pitchFamily="2" charset="-120"/>
              </a:rPr>
              <a:t>更是扮演了極為重要並且是不可或缺的角色，因為</a:t>
            </a:r>
            <a:r>
              <a:rPr lang="en-US" altLang="zh-TW" sz="2000" dirty="0"/>
              <a:t> </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它所涵蓋的範圍，包含了</a:t>
            </a:r>
            <a:r>
              <a:rPr lang="zh-TW" altLang="zh-TW" sz="1800" dirty="0">
                <a:solidFill>
                  <a:schemeClr val="tx1"/>
                </a:solidFill>
                <a:highlight>
                  <a:srgbClr val="FFFF00"/>
                </a:highlight>
                <a:latin typeface="標楷體" panose="02010601000101010101" pitchFamily="2" charset="-120"/>
              </a:rPr>
              <a:t>所有創造企業利潤之相關作業</a:t>
            </a:r>
            <a:r>
              <a:rPr lang="zh-TW" altLang="zh-TW" sz="1800" dirty="0">
                <a:solidFill>
                  <a:schemeClr val="tx1"/>
                </a:solidFill>
                <a:latin typeface="標楷體" panose="02010601000101010101" pitchFamily="2" charset="-120"/>
              </a:rPr>
              <a:t>。</a:t>
            </a:r>
            <a:r>
              <a:rPr lang="en-US" altLang="zh-TW" sz="1800" dirty="0">
                <a:solidFill>
                  <a:schemeClr val="tx1"/>
                </a:solidFill>
              </a:rPr>
              <a:t> </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並且是</a:t>
            </a:r>
            <a:r>
              <a:rPr lang="zh-TW" altLang="zh-TW" sz="1800" dirty="0">
                <a:solidFill>
                  <a:schemeClr val="tx1"/>
                </a:solidFill>
                <a:highlight>
                  <a:srgbClr val="FFFF00"/>
                </a:highlight>
                <a:latin typeface="標楷體" panose="02010601000101010101" pitchFamily="2" charset="-120"/>
              </a:rPr>
              <a:t>驅動整個企業流程運作之根源所在</a:t>
            </a:r>
            <a:r>
              <a:rPr lang="zh-TW" altLang="zh-TW" sz="1800" dirty="0">
                <a:solidFill>
                  <a:schemeClr val="tx1"/>
                </a:solidFill>
                <a:latin typeface="標楷體" panose="02010601000101010101" pitchFamily="2" charset="-120"/>
              </a:rPr>
              <a:t>。</a:t>
            </a:r>
            <a:r>
              <a:rPr lang="en-US" altLang="zh-TW" sz="1800" dirty="0">
                <a:solidFill>
                  <a:schemeClr val="tx1"/>
                </a:solidFill>
              </a:rPr>
              <a:t> </a:t>
            </a:r>
          </a:p>
          <a:p>
            <a:pPr marL="398463" indent="-398463">
              <a:lnSpc>
                <a:spcPct val="90000"/>
              </a:lnSpc>
              <a:spcAft>
                <a:spcPts val="1250"/>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latin typeface="標楷體" panose="02010601000101010101" pitchFamily="2" charset="-120"/>
              </a:rPr>
              <a:t>成功地導入</a:t>
            </a:r>
            <a:r>
              <a:rPr lang="en-US" altLang="zh-TW" sz="2000" dirty="0">
                <a:latin typeface="Times New Roman" panose="02020603050405020304" pitchFamily="18" charset="0"/>
                <a:cs typeface="Times New Roman" panose="02020603050405020304" pitchFamily="18" charset="0"/>
              </a:rPr>
              <a:t>ERP</a:t>
            </a:r>
            <a:r>
              <a:rPr lang="zh-TW" altLang="zh-TW" sz="2000" dirty="0">
                <a:latin typeface="標楷體" panose="02010601000101010101" pitchFamily="2" charset="-120"/>
              </a:rPr>
              <a:t>系統之銷售與配銷模組，明顯地可以為企業各部門帶來各種不同有形與無形的利益</a:t>
            </a:r>
            <a:r>
              <a:rPr lang="en-US" altLang="zh-TW" sz="2000" dirty="0">
                <a:latin typeface="標楷體" panose="02010601000101010101" pitchFamily="2" charset="-120"/>
              </a:rPr>
              <a:t>.</a:t>
            </a:r>
            <a:r>
              <a:rPr lang="en-US" altLang="zh-TW" sz="2000" dirty="0"/>
              <a:t> </a:t>
            </a:r>
            <a:r>
              <a:rPr lang="en-US" altLang="zh-TW" sz="2000" dirty="0">
                <a:latin typeface="標楷體" panose="02010601000101010101" pitchFamily="2" charset="-120"/>
              </a:rPr>
              <a:t>Callaway ( 1999 )</a:t>
            </a:r>
            <a:r>
              <a:rPr lang="zh-TW" altLang="zh-TW" sz="2000" dirty="0">
                <a:latin typeface="標楷體" panose="02010601000101010101" pitchFamily="2" charset="-120"/>
              </a:rPr>
              <a:t>就曾明確地指出，這些利益包括</a:t>
            </a:r>
            <a:r>
              <a:rPr lang="en-US" altLang="zh-TW" sz="2000" dirty="0">
                <a:latin typeface="標楷體" panose="02010601000101010101" pitchFamily="2" charset="-120"/>
              </a:rPr>
              <a:t>:</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縮短訂單實現時間</a:t>
            </a:r>
            <a:r>
              <a:rPr lang="en-US" altLang="zh-TW" sz="1800" dirty="0">
                <a:solidFill>
                  <a:schemeClr val="tx1"/>
                </a:solidFill>
                <a:latin typeface="Times New Roman" panose="02020603050405020304" pitchFamily="18" charset="0"/>
                <a:cs typeface="Times New Roman" panose="02020603050405020304" pitchFamily="18" charset="0"/>
              </a:rPr>
              <a:t>( Reducing Total Order Fulfillment Time )</a:t>
            </a:r>
            <a:r>
              <a:rPr lang="en-US" altLang="zh-TW" sz="1800" dirty="0">
                <a:solidFill>
                  <a:schemeClr val="tx1"/>
                </a:solidFill>
                <a:latin typeface="標楷體" panose="02010601000101010101" pitchFamily="2" charset="-120"/>
              </a:rPr>
              <a:t> </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減少訂單處理時間與成本</a:t>
            </a:r>
            <a:r>
              <a:rPr lang="en-US" altLang="zh-TW" sz="1800" dirty="0">
                <a:solidFill>
                  <a:schemeClr val="tx1"/>
                </a:solidFill>
                <a:latin typeface="Times New Roman" panose="02020603050405020304" pitchFamily="18" charset="0"/>
                <a:cs typeface="Times New Roman" panose="02020603050405020304" pitchFamily="18" charset="0"/>
              </a:rPr>
              <a:t>( Reducing Order Processing Time and Cost )</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減少運輸與物流成本</a:t>
            </a:r>
            <a:r>
              <a:rPr lang="en-US" altLang="zh-TW" sz="1800" dirty="0">
                <a:solidFill>
                  <a:schemeClr val="tx1"/>
                </a:solidFill>
                <a:latin typeface="Times New Roman" panose="02020603050405020304" pitchFamily="18" charset="0"/>
                <a:ea typeface="新細明體" panose="02020500000000000000" pitchFamily="18" charset="-120"/>
              </a:rPr>
              <a:t>( Reducing Transportation and Logistics Costs )</a:t>
            </a:r>
            <a:r>
              <a:rPr lang="en-US" altLang="zh-TW" sz="1800" dirty="0">
                <a:solidFill>
                  <a:schemeClr val="tx1"/>
                </a:solidFill>
                <a:latin typeface="Times New Roman" panose="02020603050405020304" pitchFamily="18" charset="0"/>
                <a:cs typeface="Times New Roman" panose="02020603050405020304" pitchFamily="18" charset="0"/>
              </a:rPr>
              <a:t> </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加強顧客服務</a:t>
            </a:r>
            <a:r>
              <a:rPr lang="en-US" altLang="zh-TW" sz="1800" dirty="0">
                <a:solidFill>
                  <a:schemeClr val="tx1"/>
                </a:solidFill>
                <a:latin typeface="Times New Roman" panose="02020603050405020304" pitchFamily="18" charset="0"/>
                <a:ea typeface="新細明體" panose="02020500000000000000" pitchFamily="18" charset="-120"/>
              </a:rPr>
              <a:t> ( Enhancing Customer Service ) </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增強滲透市場之能力</a:t>
            </a:r>
            <a:r>
              <a:rPr lang="en-US" altLang="zh-TW" sz="1800" dirty="0">
                <a:solidFill>
                  <a:schemeClr val="tx1"/>
                </a:solidFill>
                <a:latin typeface="Times New Roman" panose="02020603050405020304" pitchFamily="18" charset="0"/>
                <a:cs typeface="Times New Roman" panose="02020603050405020304" pitchFamily="18" charset="0"/>
              </a:rPr>
              <a:t>( Enhancing the Ability to Penetrate Markets )</a:t>
            </a:r>
            <a:r>
              <a:rPr lang="en-US" altLang="zh-TW" sz="1800" dirty="0">
                <a:solidFill>
                  <a:schemeClr val="tx1"/>
                </a:solidFill>
                <a:latin typeface="標楷體" panose="02010601000101010101" pitchFamily="2" charset="-120"/>
              </a:rPr>
              <a:t> </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改善即時交貨效率</a:t>
            </a:r>
            <a:r>
              <a:rPr lang="en-US" altLang="zh-TW" sz="1800" dirty="0">
                <a:solidFill>
                  <a:schemeClr val="tx1"/>
                </a:solidFill>
                <a:latin typeface="Times New Roman" panose="02020603050405020304" pitchFamily="18" charset="0"/>
                <a:cs typeface="Times New Roman" panose="02020603050405020304" pitchFamily="18" charset="0"/>
              </a:rPr>
              <a:t>( Improving On-time Delivery Performance )</a:t>
            </a:r>
            <a:r>
              <a:rPr lang="en-US" altLang="zh-TW" sz="1800" dirty="0">
                <a:solidFill>
                  <a:schemeClr val="tx1"/>
                </a:solidFill>
                <a:latin typeface="標楷體" panose="02010601000101010101" pitchFamily="2" charset="-120"/>
              </a:rPr>
              <a:t> </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增加企業資料之能見度</a:t>
            </a:r>
            <a:r>
              <a:rPr lang="en-US" altLang="zh-TW" sz="1800" dirty="0">
                <a:solidFill>
                  <a:schemeClr val="tx1"/>
                </a:solidFill>
                <a:latin typeface="Times New Roman" panose="02020603050405020304" pitchFamily="18" charset="0"/>
                <a:cs typeface="Times New Roman" panose="02020603050405020304" pitchFamily="18" charset="0"/>
              </a:rPr>
              <a:t>( Increasing Visibility of Corporate Data )</a:t>
            </a:r>
            <a:r>
              <a:rPr lang="en-US" altLang="zh-TW" sz="1800" dirty="0">
                <a:solidFill>
                  <a:schemeClr val="tx1"/>
                </a:solidFill>
                <a:latin typeface="標楷體" panose="02010601000101010101" pitchFamily="2" charset="-120"/>
              </a:rPr>
              <a:t> </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整合企業流程</a:t>
            </a:r>
            <a:r>
              <a:rPr lang="en-US" altLang="zh-TW" sz="1800" dirty="0">
                <a:solidFill>
                  <a:schemeClr val="tx1"/>
                </a:solidFill>
                <a:latin typeface="Times New Roman" panose="02020603050405020304" pitchFamily="18" charset="0"/>
                <a:cs typeface="Times New Roman" panose="02020603050405020304" pitchFamily="18" charset="0"/>
              </a:rPr>
              <a:t>( Integrating Business Process )</a:t>
            </a:r>
            <a:r>
              <a:rPr lang="en-US" altLang="zh-TW" sz="1800" dirty="0">
                <a:solidFill>
                  <a:schemeClr val="tx1"/>
                </a:solidFill>
                <a:latin typeface="標楷體" panose="02010601000101010101" pitchFamily="2" charset="-120"/>
              </a:rPr>
              <a:t> </a:t>
            </a:r>
          </a:p>
          <a:p>
            <a:pPr marL="800100" lvl="1">
              <a:lnSpc>
                <a:spcPct val="90000"/>
              </a:lnSpc>
              <a:spcAft>
                <a:spcPts val="1125"/>
              </a:spcAft>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latin typeface="標楷體" panose="02010601000101010101" pitchFamily="2" charset="-120"/>
              </a:rPr>
              <a:t>整合</a:t>
            </a:r>
            <a:r>
              <a:rPr lang="zh-TW" altLang="zh-TW" sz="1800" dirty="0">
                <a:solidFill>
                  <a:schemeClr val="tx1"/>
                </a:solidFill>
                <a:highlight>
                  <a:srgbClr val="FFFF00"/>
                </a:highlight>
                <a:latin typeface="標楷體" panose="02010601000101010101" pitchFamily="2" charset="-120"/>
              </a:rPr>
              <a:t>資訊流、物流與金流</a:t>
            </a:r>
            <a:r>
              <a:rPr lang="en-US" altLang="zh-TW" sz="1800" dirty="0">
                <a:solidFill>
                  <a:schemeClr val="tx1"/>
                </a:solidFill>
                <a:latin typeface="Times New Roman" panose="02020603050405020304" pitchFamily="18" charset="0"/>
                <a:cs typeface="Times New Roman" panose="02020603050405020304" pitchFamily="18" charset="0"/>
              </a:rPr>
              <a:t>( Integrating Information, Material and Cash flow )</a:t>
            </a:r>
            <a:r>
              <a:rPr lang="en-US" altLang="zh-TW" sz="1800" dirty="0">
                <a:solidFill>
                  <a:schemeClr val="tx1"/>
                </a:solidFill>
                <a:latin typeface="標楷體" panose="02010601000101010101" pitchFamily="2" charset="-120"/>
              </a:rPr>
              <a:t>  </a:t>
            </a:r>
          </a:p>
          <a:p>
            <a:pPr marL="398463" indent="-398463">
              <a:lnSpc>
                <a:spcPct val="90000"/>
              </a:lnSpc>
              <a:spcAft>
                <a:spcPts val="1125"/>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en-US" altLang="zh-TW" sz="1800" dirty="0">
                <a:solidFill>
                  <a:srgbClr val="0070C0"/>
                </a:solidFill>
              </a:rPr>
              <a:t>https://</a:t>
            </a:r>
            <a:r>
              <a:rPr lang="en-US" altLang="zh-TW" sz="1800" dirty="0" err="1">
                <a:solidFill>
                  <a:srgbClr val="0070C0"/>
                </a:solidFill>
              </a:rPr>
              <a:t>innatech.com.tw</a:t>
            </a:r>
            <a:r>
              <a:rPr lang="en-US" altLang="zh-TW" sz="1800" dirty="0">
                <a:solidFill>
                  <a:srgbClr val="0070C0"/>
                </a:solidFill>
              </a:rPr>
              <a:t>/</a:t>
            </a:r>
            <a:r>
              <a:rPr lang="en-US" altLang="zh-TW" sz="1800" dirty="0" err="1">
                <a:solidFill>
                  <a:srgbClr val="0070C0"/>
                </a:solidFill>
              </a:rPr>
              <a:t>case-data?id</a:t>
            </a:r>
            <a:r>
              <a:rPr lang="en-US" altLang="zh-TW" sz="1800" dirty="0">
                <a:solidFill>
                  <a:srgbClr val="0070C0"/>
                </a:solidFill>
              </a:rPr>
              <a:t>=24</a:t>
            </a:r>
          </a:p>
          <a:p>
            <a:pPr marL="398463" indent="-398463">
              <a:lnSpc>
                <a:spcPct val="90000"/>
              </a:lnSpc>
              <a:spcAft>
                <a:spcPts val="1125"/>
              </a:spcAft>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sz="1800" dirty="0">
              <a:latin typeface="標楷體" panose="02010601000101010101" pitchFamily="2" charset="-120"/>
            </a:endParaRP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
            <a:extLst>
              <a:ext uri="{FF2B5EF4-FFF2-40B4-BE49-F238E27FC236}">
                <a16:creationId xmlns:a16="http://schemas.microsoft.com/office/drawing/2014/main" id="{CE3BE8C3-A249-E81B-FD42-CA9AFFF67672}"/>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挑料作業</a:t>
            </a:r>
            <a:r>
              <a:rPr lang="en-US" altLang="zh-TW"/>
              <a:t> </a:t>
            </a:r>
          </a:p>
        </p:txBody>
      </p:sp>
      <p:sp>
        <p:nvSpPr>
          <p:cNvPr id="102403" name="Rectangle 2">
            <a:extLst>
              <a:ext uri="{FF2B5EF4-FFF2-40B4-BE49-F238E27FC236}">
                <a16:creationId xmlns:a16="http://schemas.microsoft.com/office/drawing/2014/main" id="{B9D1D11B-E455-72D2-3B8F-71D788550456}"/>
              </a:ext>
            </a:extLst>
          </p:cNvPr>
          <p:cNvSpPr>
            <a:spLocks noGrp="1" noChangeArrowheads="1"/>
          </p:cNvSpPr>
          <p:nvPr>
            <p:ph type="body" idx="4294967295"/>
          </p:nvPr>
        </p:nvSpPr>
        <p:spPr>
          <a:xfrm>
            <a:off x="492125" y="977900"/>
            <a:ext cx="8132763" cy="1530350"/>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一張交貨文件可以產生一張或多張對應的挑料清單</a:t>
            </a:r>
            <a:r>
              <a:rPr lang="en-US" altLang="zh-TW" sz="2000">
                <a:latin typeface="標楷體" panose="02010601000101010101" pitchFamily="2" charset="-120"/>
              </a:rPr>
              <a:t>( Picking List )</a:t>
            </a:r>
            <a:r>
              <a:rPr lang="zh-TW" altLang="zh-TW" sz="2000">
                <a:latin typeface="標楷體" panose="02010601000101010101" pitchFamily="2" charset="-120"/>
              </a:rPr>
              <a:t>，上面詳細的記載即將被執行挑料的產品、規格、交貨數量與其目前所放置的儲存倉庫。</a:t>
            </a:r>
            <a:r>
              <a:rPr lang="en-US" altLang="zh-TW" sz="200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倉管人員依據清單上的交貨數量，將貨品從倉庫中運送至出貨點，並且同時確認所挑的數量，將結果輸入至挑料清單與交貨文件中。</a:t>
            </a:r>
            <a:r>
              <a:rPr lang="en-US" altLang="zh-TW" sz="2000">
                <a:latin typeface="標楷體" panose="02010601000101010101" pitchFamily="2" charset="-120"/>
              </a:rPr>
              <a:t> </a:t>
            </a:r>
          </a:p>
        </p:txBody>
      </p:sp>
      <p:sp>
        <p:nvSpPr>
          <p:cNvPr id="102404" name="Rectangle 3">
            <a:extLst>
              <a:ext uri="{FF2B5EF4-FFF2-40B4-BE49-F238E27FC236}">
                <a16:creationId xmlns:a16="http://schemas.microsoft.com/office/drawing/2014/main" id="{6BAFD71D-5F8D-8935-8AAE-8760C318A33D}"/>
              </a:ext>
            </a:extLst>
          </p:cNvPr>
          <p:cNvSpPr>
            <a:spLocks noChangeArrowheads="1"/>
          </p:cNvSpPr>
          <p:nvPr/>
        </p:nvSpPr>
        <p:spPr bwMode="auto">
          <a:xfrm>
            <a:off x="1847850" y="2305050"/>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102405" name="圖片 1">
            <a:extLst>
              <a:ext uri="{FF2B5EF4-FFF2-40B4-BE49-F238E27FC236}">
                <a16:creationId xmlns:a16="http://schemas.microsoft.com/office/drawing/2014/main" id="{6ECFCF75-C14B-52EE-99C9-802CCCEB9B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781300"/>
            <a:ext cx="6604000"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1">
            <a:extLst>
              <a:ext uri="{FF2B5EF4-FFF2-40B4-BE49-F238E27FC236}">
                <a16:creationId xmlns:a16="http://schemas.microsoft.com/office/drawing/2014/main" id="{03DF63C6-01BF-2F9B-64AD-E291419A0F40}"/>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運輸規劃</a:t>
            </a:r>
            <a:r>
              <a:rPr lang="en-US" altLang="zh-TW"/>
              <a:t> </a:t>
            </a:r>
          </a:p>
        </p:txBody>
      </p:sp>
      <p:sp>
        <p:nvSpPr>
          <p:cNvPr id="104451" name="Rectangle 2">
            <a:extLst>
              <a:ext uri="{FF2B5EF4-FFF2-40B4-BE49-F238E27FC236}">
                <a16:creationId xmlns:a16="http://schemas.microsoft.com/office/drawing/2014/main" id="{9C19D16F-1583-415E-A5E8-7EF2BCBCA2FD}"/>
              </a:ext>
            </a:extLst>
          </p:cNvPr>
          <p:cNvSpPr>
            <a:spLocks noGrp="1" noChangeArrowheads="1"/>
          </p:cNvSpPr>
          <p:nvPr>
            <p:ph type="body" idx="4294967295"/>
          </p:nvPr>
        </p:nvSpPr>
        <p:spPr>
          <a:xfrm>
            <a:off x="249238" y="1012825"/>
            <a:ext cx="8651875" cy="6016625"/>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不論是在進料物流</a:t>
            </a:r>
            <a:r>
              <a:rPr lang="en-US" altLang="zh-TW" sz="2000">
                <a:latin typeface="標楷體" panose="02010601000101010101" pitchFamily="2" charset="-120"/>
              </a:rPr>
              <a:t>( Inbound Logistics )</a:t>
            </a:r>
            <a:r>
              <a:rPr lang="zh-TW" altLang="zh-TW" sz="2000">
                <a:latin typeface="標楷體" panose="02010601000101010101" pitchFamily="2" charset="-120"/>
              </a:rPr>
              <a:t>或是出貨物流</a:t>
            </a:r>
            <a:r>
              <a:rPr lang="en-US" altLang="zh-TW" sz="2000">
                <a:latin typeface="標楷體" panose="02010601000101010101" pitchFamily="2" charset="-120"/>
              </a:rPr>
              <a:t>( Out- bound Logistics ), </a:t>
            </a:r>
            <a:r>
              <a:rPr lang="zh-TW" altLang="zh-TW" sz="2000">
                <a:latin typeface="標楷體" panose="02010601000101010101" pitchFamily="2" charset="-120"/>
              </a:rPr>
              <a:t>運輸都扮演了一個極為重要的角色。</a:t>
            </a:r>
            <a:r>
              <a:rPr lang="en-US" altLang="zh-TW" sz="200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而在銷售與配送模組中，對於運輸之最基本要求，在於必須將顧客所訂購的產品準時地送至其所指定的地點。</a:t>
            </a:r>
            <a:r>
              <a:rPr lang="en-US" altLang="zh-TW" sz="200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一般而言，運輸規劃包含下列的功能</a:t>
            </a:r>
            <a:r>
              <a:rPr lang="en-US" altLang="zh-TW" sz="200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將合適的交貨文件結合一併出貨。</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定義最適的出貨期限。</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決定運輸工具與設備。</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指定運輸服務代理商。</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產生運輸相關文件。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決定最適之運輸路線。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出貨成本之計算與管理。</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監控整個出貨流程。</a:t>
            </a:r>
            <a:r>
              <a:rPr lang="en-US" altLang="zh-TW" sz="1800">
                <a:solidFill>
                  <a:schemeClr val="tx1"/>
                </a:solidFill>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sz="2000">
              <a:latin typeface="標楷體" panose="02010601000101010101" pitchFamily="2" charset="-120"/>
            </a:endParaRP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1">
            <a:extLst>
              <a:ext uri="{FF2B5EF4-FFF2-40B4-BE49-F238E27FC236}">
                <a16:creationId xmlns:a16="http://schemas.microsoft.com/office/drawing/2014/main" id="{A380AD1F-D091-3014-11C4-C56D96D04BA4}"/>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運輸規劃所界定之問題</a:t>
            </a:r>
            <a:r>
              <a:rPr lang="en-US" altLang="zh-TW"/>
              <a:t> </a:t>
            </a:r>
          </a:p>
        </p:txBody>
      </p:sp>
      <p:sp>
        <p:nvSpPr>
          <p:cNvPr id="106499" name="Rectangle 2">
            <a:extLst>
              <a:ext uri="{FF2B5EF4-FFF2-40B4-BE49-F238E27FC236}">
                <a16:creationId xmlns:a16="http://schemas.microsoft.com/office/drawing/2014/main" id="{910DFA09-44EF-4CAF-F611-95F4BFAD6904}"/>
              </a:ext>
            </a:extLst>
          </p:cNvPr>
          <p:cNvSpPr>
            <a:spLocks noGrp="1" noChangeArrowheads="1"/>
          </p:cNvSpPr>
          <p:nvPr>
            <p:ph type="body" idx="4294967295"/>
          </p:nvPr>
        </p:nvSpPr>
        <p:spPr>
          <a:xfrm>
            <a:off x="468313" y="1268413"/>
            <a:ext cx="8255000" cy="1427162"/>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而以</a:t>
            </a:r>
            <a:r>
              <a:rPr lang="en-US" altLang="zh-TW">
                <a:latin typeface="標楷體" panose="02010601000101010101" pitchFamily="2" charset="-120"/>
              </a:rPr>
              <a:t>5W1H</a:t>
            </a:r>
            <a:r>
              <a:rPr lang="zh-TW" altLang="zh-TW">
                <a:latin typeface="標楷體" panose="02010601000101010101" pitchFamily="2" charset="-120"/>
              </a:rPr>
              <a:t>來</a:t>
            </a:r>
            <a:r>
              <a:rPr lang="zh-TW" altLang="en-US">
                <a:latin typeface="標楷體" panose="02010601000101010101" pitchFamily="2" charset="-120"/>
              </a:rPr>
              <a:t>界</a:t>
            </a:r>
            <a:r>
              <a:rPr lang="zh-TW" altLang="zh-TW">
                <a:latin typeface="標楷體" panose="02010601000101010101" pitchFamily="2" charset="-120"/>
              </a:rPr>
              <a:t>定運輸規劃所決定的問題，則如下圖所表示</a:t>
            </a:r>
            <a:r>
              <a:rPr lang="en-US" altLang="zh-TW">
                <a:latin typeface="標楷體" panose="02010601000101010101" pitchFamily="2" charset="-120"/>
              </a:rPr>
              <a:t>: </a:t>
            </a:r>
          </a:p>
        </p:txBody>
      </p:sp>
      <p:sp>
        <p:nvSpPr>
          <p:cNvPr id="106500" name="Rectangle 3">
            <a:extLst>
              <a:ext uri="{FF2B5EF4-FFF2-40B4-BE49-F238E27FC236}">
                <a16:creationId xmlns:a16="http://schemas.microsoft.com/office/drawing/2014/main" id="{3005D977-5758-9DC4-B8BC-197D2A3E86DB}"/>
              </a:ext>
            </a:extLst>
          </p:cNvPr>
          <p:cNvSpPr>
            <a:spLocks noChangeArrowheads="1"/>
          </p:cNvSpPr>
          <p:nvPr/>
        </p:nvSpPr>
        <p:spPr bwMode="auto">
          <a:xfrm>
            <a:off x="1939925" y="250666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106501" name="圖片 1">
            <a:extLst>
              <a:ext uri="{FF2B5EF4-FFF2-40B4-BE49-F238E27FC236}">
                <a16:creationId xmlns:a16="http://schemas.microsoft.com/office/drawing/2014/main" id="{D6057479-EDAC-D9E7-4E6C-2114BCE809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349500"/>
            <a:ext cx="9004300"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1">
            <a:extLst>
              <a:ext uri="{FF2B5EF4-FFF2-40B4-BE49-F238E27FC236}">
                <a16:creationId xmlns:a16="http://schemas.microsoft.com/office/drawing/2014/main" id="{30E76E1B-7DAD-5811-54BC-8D42600B68F0}"/>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運輸規劃之關係圖</a:t>
            </a:r>
            <a:r>
              <a:rPr lang="en-US" altLang="zh-TW"/>
              <a:t> </a:t>
            </a:r>
          </a:p>
        </p:txBody>
      </p:sp>
      <p:sp>
        <p:nvSpPr>
          <p:cNvPr id="108547" name="Rectangle 2">
            <a:extLst>
              <a:ext uri="{FF2B5EF4-FFF2-40B4-BE49-F238E27FC236}">
                <a16:creationId xmlns:a16="http://schemas.microsoft.com/office/drawing/2014/main" id="{A1CF10B0-04FC-013E-0B8A-3D40826C1EBB}"/>
              </a:ext>
            </a:extLst>
          </p:cNvPr>
          <p:cNvSpPr>
            <a:spLocks noChangeArrowheads="1"/>
          </p:cNvSpPr>
          <p:nvPr/>
        </p:nvSpPr>
        <p:spPr bwMode="auto">
          <a:xfrm>
            <a:off x="1939925" y="171926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108548" name="圖片 1">
            <a:extLst>
              <a:ext uri="{FF2B5EF4-FFF2-40B4-BE49-F238E27FC236}">
                <a16:creationId xmlns:a16="http://schemas.microsoft.com/office/drawing/2014/main" id="{1A89E52D-1D51-4589-BC42-386059156F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836613"/>
            <a:ext cx="8001000"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1">
            <a:extLst>
              <a:ext uri="{FF2B5EF4-FFF2-40B4-BE49-F238E27FC236}">
                <a16:creationId xmlns:a16="http://schemas.microsoft.com/office/drawing/2014/main" id="{BE2242BC-BAFE-16E7-B641-CD4D0ECF9ACD}"/>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包裝</a:t>
            </a:r>
            <a:r>
              <a:rPr lang="en-US" altLang="zh-TW"/>
              <a:t> </a:t>
            </a:r>
          </a:p>
        </p:txBody>
      </p:sp>
      <p:sp>
        <p:nvSpPr>
          <p:cNvPr id="110595" name="Rectangle 2">
            <a:extLst>
              <a:ext uri="{FF2B5EF4-FFF2-40B4-BE49-F238E27FC236}">
                <a16:creationId xmlns:a16="http://schemas.microsoft.com/office/drawing/2014/main" id="{98D0132E-7A21-B1A4-7A88-3D55D053BB44}"/>
              </a:ext>
            </a:extLst>
          </p:cNvPr>
          <p:cNvSpPr>
            <a:spLocks noGrp="1" noChangeArrowheads="1"/>
          </p:cNvSpPr>
          <p:nvPr>
            <p:ph type="body" idx="4294967295"/>
          </p:nvPr>
        </p:nvSpPr>
        <p:spPr>
          <a:xfrm>
            <a:off x="179388" y="765175"/>
            <a:ext cx="8964612" cy="5897563"/>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200" dirty="0">
                <a:latin typeface="標楷體" panose="02010601000101010101" pitchFamily="2" charset="-120"/>
              </a:rPr>
              <a:t>在</a:t>
            </a:r>
            <a:r>
              <a:rPr lang="zh-TW" altLang="zh-TW" sz="2200" dirty="0">
                <a:highlight>
                  <a:srgbClr val="FFFF00"/>
                </a:highlight>
                <a:latin typeface="標楷體" panose="02010601000101010101" pitchFamily="2" charset="-120"/>
              </a:rPr>
              <a:t>挑料完成</a:t>
            </a:r>
            <a:r>
              <a:rPr lang="zh-TW" altLang="zh-TW" sz="2200" dirty="0">
                <a:latin typeface="標楷體" panose="02010601000101010101" pitchFamily="2" charset="-120"/>
              </a:rPr>
              <a:t>後，根據企業本身的需求，即對於出貨項目執行包裝作業。而在</a:t>
            </a:r>
            <a:r>
              <a:rPr lang="en-US" altLang="zh-TW" sz="2200" dirty="0">
                <a:latin typeface="標楷體" panose="02010601000101010101" pitchFamily="2" charset="-120"/>
              </a:rPr>
              <a:t>ERP</a:t>
            </a:r>
            <a:r>
              <a:rPr lang="zh-TW" altLang="zh-TW" sz="2200" dirty="0">
                <a:latin typeface="標楷體" panose="02010601000101010101" pitchFamily="2" charset="-120"/>
              </a:rPr>
              <a:t>系統中，包裝這項功能支援了整個有關於包裝流程之規劃、執行與追蹤。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200" dirty="0">
                <a:latin typeface="標楷體" panose="02010601000101010101" pitchFamily="2" charset="-120"/>
              </a:rPr>
              <a:t>系統中會針於不同的出貨項目，根據包裝資訊來決定其相對的包裝方式。而包裝資訊之內容，即包括了出貨項目、包裝材料與出貨單位之組合。</a:t>
            </a:r>
            <a:r>
              <a:rPr lang="en-US" altLang="zh-TW" sz="2200" dirty="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200" dirty="0">
                <a:latin typeface="標楷體" panose="02010601000101010101" pitchFamily="2" charset="-120"/>
              </a:rPr>
              <a:t>決定這項資訊的來源，主要是根據出貨項目的主檔資料，包括物料的</a:t>
            </a:r>
            <a:r>
              <a:rPr lang="zh-TW" altLang="zh-TW" sz="2200" dirty="0">
                <a:highlight>
                  <a:srgbClr val="FFFF00"/>
                </a:highlight>
                <a:latin typeface="標楷體" panose="02010601000101010101" pitchFamily="2" charset="-120"/>
              </a:rPr>
              <a:t>型態、重量、體積</a:t>
            </a:r>
            <a:r>
              <a:rPr lang="zh-TW" altLang="zh-TW" sz="2200" dirty="0">
                <a:latin typeface="標楷體" panose="02010601000101010101" pitchFamily="2" charset="-120"/>
              </a:rPr>
              <a:t>等</a:t>
            </a:r>
            <a:r>
              <a:rPr lang="en-US" altLang="zh-TW" sz="2200" dirty="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200" dirty="0">
                <a:latin typeface="標楷體" panose="02010601000101010101" pitchFamily="2" charset="-120"/>
              </a:rPr>
              <a:t>另外，顧客先前所訂定的</a:t>
            </a:r>
            <a:r>
              <a:rPr lang="zh-TW" altLang="zh-TW" sz="2200" dirty="0">
                <a:highlight>
                  <a:srgbClr val="FFFF00"/>
                </a:highlight>
                <a:latin typeface="標楷體" panose="02010601000101010101" pitchFamily="2" charset="-120"/>
              </a:rPr>
              <a:t>交貨計劃</a:t>
            </a:r>
            <a:r>
              <a:rPr lang="en-US" altLang="zh-TW" sz="2200" dirty="0">
                <a:highlight>
                  <a:srgbClr val="FFFF00"/>
                </a:highlight>
                <a:latin typeface="標楷體" panose="02010601000101010101" pitchFamily="2" charset="-120"/>
              </a:rPr>
              <a:t>( Delivery Plan )</a:t>
            </a:r>
            <a:r>
              <a:rPr lang="zh-TW" altLang="zh-TW" sz="2200" dirty="0">
                <a:latin typeface="標楷體" panose="02010601000101010101" pitchFamily="2" charset="-120"/>
              </a:rPr>
              <a:t>，以及針對不同倉庫所訂定的</a:t>
            </a:r>
            <a:r>
              <a:rPr lang="zh-TW" altLang="zh-TW" sz="2200" dirty="0">
                <a:highlight>
                  <a:srgbClr val="FFFF00"/>
                </a:highlight>
                <a:latin typeface="標楷體" panose="02010601000101010101" pitchFamily="2" charset="-120"/>
              </a:rPr>
              <a:t>包裝提議</a:t>
            </a:r>
            <a:r>
              <a:rPr lang="en-US" altLang="zh-TW" sz="2200" dirty="0">
                <a:highlight>
                  <a:srgbClr val="FFFF00"/>
                </a:highlight>
                <a:latin typeface="標楷體" panose="02010601000101010101" pitchFamily="2" charset="-120"/>
              </a:rPr>
              <a:t>( Packing Proposal )</a:t>
            </a:r>
            <a:r>
              <a:rPr lang="zh-TW" altLang="zh-TW" sz="2200" dirty="0">
                <a:latin typeface="標楷體" panose="02010601000101010101" pitchFamily="2" charset="-120"/>
              </a:rPr>
              <a:t>，也是其可能的來源。</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200" dirty="0">
                <a:latin typeface="標楷體" panose="02010601000101010101" pitchFamily="2" charset="-120"/>
              </a:rPr>
              <a:t>而參考相關的包裝資訊決策來源，並且經由包裝規則</a:t>
            </a:r>
            <a:r>
              <a:rPr lang="en-US" altLang="zh-TW" sz="2200" dirty="0">
                <a:latin typeface="標楷體" panose="02010601000101010101" pitchFamily="2" charset="-120"/>
              </a:rPr>
              <a:t>( Packing Rule)</a:t>
            </a:r>
            <a:r>
              <a:rPr lang="zh-TW" altLang="zh-TW" sz="2200" dirty="0">
                <a:latin typeface="標楷體" panose="02010601000101010101" pitchFamily="2" charset="-120"/>
              </a:rPr>
              <a:t>之制定，企業本身可以針對不同的情境執行最適的包裝作業。</a:t>
            </a:r>
            <a:r>
              <a:rPr lang="en-US" altLang="zh-TW" sz="2200" dirty="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sz="2200" dirty="0">
              <a:latin typeface="標楷體" panose="02010601000101010101" pitchFamily="2" charset="-120"/>
            </a:endParaRP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1">
            <a:extLst>
              <a:ext uri="{FF2B5EF4-FFF2-40B4-BE49-F238E27FC236}">
                <a16:creationId xmlns:a16="http://schemas.microsoft.com/office/drawing/2014/main" id="{66CADB03-1D1F-729D-C2CC-E63FDA1438A6}"/>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TW">
                <a:latin typeface="標楷體" panose="02010601000101010101" pitchFamily="2" charset="-120"/>
              </a:rPr>
              <a:t>ERP</a:t>
            </a:r>
            <a:r>
              <a:rPr lang="zh-TW" altLang="zh-TW">
                <a:latin typeface="標楷體" panose="02010601000101010101" pitchFamily="2" charset="-120"/>
              </a:rPr>
              <a:t>包裝</a:t>
            </a:r>
            <a:r>
              <a:rPr lang="zh-TW" altLang="zh-TW"/>
              <a:t>功能對企業的利益</a:t>
            </a:r>
          </a:p>
        </p:txBody>
      </p:sp>
      <p:sp>
        <p:nvSpPr>
          <p:cNvPr id="112643" name="Rectangle 2">
            <a:extLst>
              <a:ext uri="{FF2B5EF4-FFF2-40B4-BE49-F238E27FC236}">
                <a16:creationId xmlns:a16="http://schemas.microsoft.com/office/drawing/2014/main" id="{A6AED2FE-4497-B441-2B3B-809EA9B71B51}"/>
              </a:ext>
            </a:extLst>
          </p:cNvPr>
          <p:cNvSpPr>
            <a:spLocks noGrp="1" noChangeArrowheads="1"/>
          </p:cNvSpPr>
          <p:nvPr>
            <p:ph type="body" idx="4294967295"/>
          </p:nvPr>
        </p:nvSpPr>
        <p:spPr>
          <a:xfrm>
            <a:off x="179388" y="981075"/>
            <a:ext cx="8651875" cy="5534025"/>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和挑料相似，傳統上，出貨的包裝作業需要大量的人力來執行，而且不納入系統規劃與控管，常常造成企業整體人力與時間的浪費。</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a:t>
            </a:r>
            <a:r>
              <a:rPr lang="en-US" altLang="zh-TW">
                <a:latin typeface="標楷體" panose="02010601000101010101" pitchFamily="2" charset="-120"/>
              </a:rPr>
              <a:t>ERP</a:t>
            </a:r>
            <a:r>
              <a:rPr lang="zh-TW" altLang="zh-TW">
                <a:latin typeface="標楷體" panose="02010601000101010101" pitchFamily="2" charset="-120"/>
              </a:rPr>
              <a:t>系統提供了有效率的功能與工具來支援包裝作業，可以為企業組織帶來下列的好處</a:t>
            </a:r>
            <a:r>
              <a:rPr lang="en-US" altLang="zh-TW">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經由包裝資訊來更新包裝材料的存貨狀況。</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監控可歸還包裝材料</a:t>
            </a:r>
            <a:r>
              <a:rPr lang="en-US" altLang="zh-TW">
                <a:solidFill>
                  <a:schemeClr val="tx1"/>
                </a:solidFill>
              </a:rPr>
              <a:t>( Returnable Packaging Material)</a:t>
            </a:r>
            <a:r>
              <a:rPr lang="zh-TW" altLang="zh-TW">
                <a:solidFill>
                  <a:schemeClr val="tx1"/>
                </a:solidFill>
              </a:rPr>
              <a:t>之使用情形。</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將提供包裝資訊視為一種顧客服務。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可以追蹤每一出貨項目所對應的包裝貨櫃之所在。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可以確認每一出貨項目符合其重量與體積之限制。</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可以確認每一出貨項目是否適當地被包裝。</a:t>
            </a:r>
            <a:r>
              <a:rPr lang="en-US" altLang="zh-TW">
                <a:solidFill>
                  <a:schemeClr val="tx1"/>
                </a:solidFill>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1">
            <a:extLst>
              <a:ext uri="{FF2B5EF4-FFF2-40B4-BE49-F238E27FC236}">
                <a16:creationId xmlns:a16="http://schemas.microsoft.com/office/drawing/2014/main" id="{947577C0-316C-9DB0-A681-C0EA0420E28F}"/>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裝載</a:t>
            </a:r>
            <a:r>
              <a:rPr lang="en-US" altLang="zh-TW"/>
              <a:t> </a:t>
            </a:r>
          </a:p>
        </p:txBody>
      </p:sp>
      <p:sp>
        <p:nvSpPr>
          <p:cNvPr id="114691" name="Rectangle 2">
            <a:extLst>
              <a:ext uri="{FF2B5EF4-FFF2-40B4-BE49-F238E27FC236}">
                <a16:creationId xmlns:a16="http://schemas.microsoft.com/office/drawing/2014/main" id="{04F4796D-B400-8A5A-E548-0368960FB269}"/>
              </a:ext>
            </a:extLst>
          </p:cNvPr>
          <p:cNvSpPr>
            <a:spLocks noGrp="1" noChangeArrowheads="1"/>
          </p:cNvSpPr>
          <p:nvPr>
            <p:ph type="body" idx="4294967295"/>
          </p:nvPr>
        </p:nvSpPr>
        <p:spPr>
          <a:xfrm>
            <a:off x="250825" y="981075"/>
            <a:ext cx="8185150" cy="5511800"/>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根據企業本身的需求，可以</a:t>
            </a:r>
            <a:r>
              <a:rPr lang="zh-TW" altLang="zh-TW" dirty="0">
                <a:highlight>
                  <a:srgbClr val="FFFF00"/>
                </a:highlight>
                <a:latin typeface="標楷體" panose="02010601000101010101" pitchFamily="2" charset="-120"/>
              </a:rPr>
              <a:t>在每個出貨點</a:t>
            </a:r>
            <a:r>
              <a:rPr lang="en-US" altLang="zh-TW" dirty="0">
                <a:highlight>
                  <a:srgbClr val="FFFF00"/>
                </a:highlight>
                <a:latin typeface="標楷體" panose="02010601000101010101" pitchFamily="2" charset="-120"/>
              </a:rPr>
              <a:t>( Shipping Point )</a:t>
            </a:r>
            <a:r>
              <a:rPr lang="zh-TW" altLang="zh-TW" dirty="0">
                <a:latin typeface="標楷體" panose="02010601000101010101" pitchFamily="2" charset="-120"/>
              </a:rPr>
              <a:t>中，再制訂出不同的</a:t>
            </a:r>
            <a:r>
              <a:rPr lang="zh-TW" altLang="zh-TW" dirty="0">
                <a:highlight>
                  <a:srgbClr val="FFFF00"/>
                </a:highlight>
                <a:latin typeface="標楷體" panose="02010601000101010101" pitchFamily="2" charset="-120"/>
              </a:rPr>
              <a:t>裝載點</a:t>
            </a:r>
            <a:r>
              <a:rPr lang="en-US" altLang="zh-TW" dirty="0">
                <a:highlight>
                  <a:srgbClr val="FFFF00"/>
                </a:highlight>
                <a:latin typeface="標楷體" panose="02010601000101010101" pitchFamily="2" charset="-120"/>
              </a:rPr>
              <a:t>( Loading Point )</a:t>
            </a:r>
            <a:r>
              <a:rPr lang="zh-TW" altLang="zh-TW" dirty="0">
                <a:latin typeface="標楷體" panose="02010601000101010101" pitchFamily="2" charset="-120"/>
              </a:rPr>
              <a:t>。</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而裝載點之所在，即為將包裝完成之產品搬運至運輸工具的位置。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而在執行裝載作業之前，必需確認運輸規劃已完成，並且根據運輸規劃的結果，參考相關的資料，系統會自動地決定最適合之裝載點。這些資料包括</a:t>
            </a:r>
            <a:r>
              <a:rPr lang="en-US" altLang="zh-TW" dirty="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出貨點之所在</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出貨方式</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運輸工具</a:t>
            </a:r>
            <a:r>
              <a:rPr lang="en-US" altLang="zh-TW"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rPr>
              <a:t>裝載設備</a:t>
            </a:r>
            <a:r>
              <a:rPr lang="en-US" altLang="zh-TW" dirty="0">
                <a:solidFill>
                  <a:schemeClr val="tx1"/>
                </a:solidFill>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1">
            <a:extLst>
              <a:ext uri="{FF2B5EF4-FFF2-40B4-BE49-F238E27FC236}">
                <a16:creationId xmlns:a16="http://schemas.microsoft.com/office/drawing/2014/main" id="{B1BAD3F2-4F08-9639-FCAE-84D6A78B866C}"/>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列印交貨清單與出貨通知</a:t>
            </a:r>
            <a:r>
              <a:rPr lang="en-US" altLang="zh-TW"/>
              <a:t> </a:t>
            </a:r>
          </a:p>
        </p:txBody>
      </p:sp>
      <p:sp>
        <p:nvSpPr>
          <p:cNvPr id="116739" name="Rectangle 2">
            <a:extLst>
              <a:ext uri="{FF2B5EF4-FFF2-40B4-BE49-F238E27FC236}">
                <a16:creationId xmlns:a16="http://schemas.microsoft.com/office/drawing/2014/main" id="{737B2DF8-69A5-B4A3-7E2C-15C24B454DE3}"/>
              </a:ext>
            </a:extLst>
          </p:cNvPr>
          <p:cNvSpPr>
            <a:spLocks noGrp="1" noChangeArrowheads="1"/>
          </p:cNvSpPr>
          <p:nvPr>
            <p:ph type="body" idx="4294967295"/>
          </p:nvPr>
        </p:nvSpPr>
        <p:spPr>
          <a:xfrm>
            <a:off x="492125" y="977900"/>
            <a:ext cx="8183563" cy="5522913"/>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當交貨文件建立後，經由生產之流程，如果顧客訂購之物料已取得，並且通過品質檢驗，同時包裝與裝載完成，出貨控制者便可以執行</a:t>
            </a:r>
            <a:r>
              <a:rPr lang="zh-TW" altLang="zh-TW" dirty="0">
                <a:highlight>
                  <a:srgbClr val="FFFF00"/>
                </a:highlight>
                <a:latin typeface="標楷體" panose="02010601000101010101" pitchFamily="2" charset="-120"/>
              </a:rPr>
              <a:t>列印交貨清單</a:t>
            </a:r>
            <a:r>
              <a:rPr lang="en-US" altLang="zh-TW" dirty="0">
                <a:highlight>
                  <a:srgbClr val="FFFF00"/>
                </a:highlight>
                <a:latin typeface="標楷體" panose="02010601000101010101" pitchFamily="2" charset="-120"/>
              </a:rPr>
              <a:t>( Delivery Notes )</a:t>
            </a:r>
            <a:r>
              <a:rPr lang="zh-TW" altLang="zh-TW" dirty="0">
                <a:latin typeface="標楷體" panose="02010601000101010101" pitchFamily="2" charset="-120"/>
              </a:rPr>
              <a:t>之功能。</a:t>
            </a:r>
            <a:r>
              <a:rPr lang="en-US" altLang="zh-TW" dirty="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這項文件便可同時經由</a:t>
            </a:r>
            <a:r>
              <a:rPr lang="zh-TW" altLang="zh-TW" dirty="0">
                <a:highlight>
                  <a:srgbClr val="FFFF00"/>
                </a:highlight>
                <a:latin typeface="標楷體" panose="02010601000101010101" pitchFamily="2" charset="-120"/>
              </a:rPr>
              <a:t>出貨程序遞交給顧客，以做為顧客清點訂購產品之依據</a:t>
            </a:r>
            <a:r>
              <a:rPr lang="zh-TW" altLang="zh-TW" dirty="0">
                <a:latin typeface="標楷體" panose="02010601000101010101" pitchFamily="2" charset="-120"/>
              </a:rPr>
              <a:t>。</a:t>
            </a:r>
            <a:r>
              <a:rPr lang="en-US" altLang="zh-TW" dirty="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而在</a:t>
            </a:r>
            <a:r>
              <a:rPr lang="en-US" altLang="zh-TW" dirty="0">
                <a:latin typeface="標楷體" panose="02010601000101010101" pitchFamily="2" charset="-120"/>
              </a:rPr>
              <a:t>ERP</a:t>
            </a:r>
            <a:r>
              <a:rPr lang="zh-TW" altLang="zh-TW" dirty="0">
                <a:latin typeface="標楷體" panose="02010601000101010101" pitchFamily="2" charset="-120"/>
              </a:rPr>
              <a:t>系統中，交貨清單之建立，是以交貨文件為基準。也就是說，不論</a:t>
            </a:r>
            <a:r>
              <a:rPr lang="zh-TW" altLang="en-US" dirty="0">
                <a:latin typeface="標楷體" panose="02010601000101010101" pitchFamily="2" charset="-120"/>
              </a:rPr>
              <a:t>銷售訂單</a:t>
            </a:r>
            <a:r>
              <a:rPr lang="zh-TW" altLang="zh-TW" dirty="0">
                <a:latin typeface="標楷體" panose="02010601000101010101" pitchFamily="2" charset="-120"/>
              </a:rPr>
              <a:t>之多寡，每張交貨文件只會產生一張交貨清單。</a:t>
            </a:r>
            <a:r>
              <a:rPr lang="en-US" altLang="zh-TW" dirty="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dirty="0">
              <a:latin typeface="標楷體" panose="02010601000101010101" pitchFamily="2" charset="-120"/>
            </a:endParaRP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1">
            <a:extLst>
              <a:ext uri="{FF2B5EF4-FFF2-40B4-BE49-F238E27FC236}">
                <a16:creationId xmlns:a16="http://schemas.microsoft.com/office/drawing/2014/main" id="{F12BE4F5-31F6-EAF2-6125-5C707251E01F}"/>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交貨清單與出貨通知之內容</a:t>
            </a:r>
          </a:p>
        </p:txBody>
      </p:sp>
      <p:sp>
        <p:nvSpPr>
          <p:cNvPr id="118787" name="Rectangle 2">
            <a:extLst>
              <a:ext uri="{FF2B5EF4-FFF2-40B4-BE49-F238E27FC236}">
                <a16:creationId xmlns:a16="http://schemas.microsoft.com/office/drawing/2014/main" id="{281B04E3-A459-50A0-7375-062D45611CB7}"/>
              </a:ext>
            </a:extLst>
          </p:cNvPr>
          <p:cNvSpPr>
            <a:spLocks noGrp="1" noChangeArrowheads="1"/>
          </p:cNvSpPr>
          <p:nvPr>
            <p:ph type="body" idx="4294967295"/>
          </p:nvPr>
        </p:nvSpPr>
        <p:spPr>
          <a:xfrm>
            <a:off x="539750" y="700088"/>
            <a:ext cx="7924800" cy="6157912"/>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一般而言，交貨清單之內容，包含了下列幾項</a:t>
            </a:r>
            <a:r>
              <a:rPr lang="en-US" altLang="zh-TW" sz="200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對應的</a:t>
            </a:r>
            <a:r>
              <a:rPr lang="zh-TW" altLang="en-US" sz="1800">
                <a:solidFill>
                  <a:schemeClr val="tx1"/>
                </a:solidFill>
              </a:rPr>
              <a:t>銷售訂單</a:t>
            </a:r>
            <a:r>
              <a:rPr lang="zh-TW" altLang="zh-TW" sz="1800">
                <a:solidFill>
                  <a:schemeClr val="tx1"/>
                </a:solidFill>
              </a:rPr>
              <a:t>與交貨文件</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交貨的日期</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顧客之名稱、地址與聯絡方式。</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產品之品名、規格與交貨數量。</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負責交貨之組織與配送管道</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出貨之地點</a:t>
            </a:r>
            <a:r>
              <a:rPr lang="en-US" altLang="zh-TW" sz="1800">
                <a:solidFill>
                  <a:schemeClr val="tx1"/>
                </a:solidFill>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而出貨通知的內容，則包括了</a:t>
            </a:r>
            <a:r>
              <a:rPr lang="en-US" altLang="zh-TW" sz="200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該次出貨所包含的交貨文件</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出貨日期</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出貨地點</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出貨路線</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目的地</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運輸工具</a:t>
            </a:r>
            <a:r>
              <a:rPr lang="en-US" altLang="zh-TW" sz="1800">
                <a:solidFill>
                  <a:schemeClr val="tx1"/>
                </a:solidFill>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1">
            <a:extLst>
              <a:ext uri="{FF2B5EF4-FFF2-40B4-BE49-F238E27FC236}">
                <a16:creationId xmlns:a16="http://schemas.microsoft.com/office/drawing/2014/main" id="{5695455C-185D-2CFE-42D7-B53F10C9920B}"/>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扣帳</a:t>
            </a:r>
            <a:r>
              <a:rPr lang="en-US" altLang="zh-TW"/>
              <a:t> </a:t>
            </a:r>
          </a:p>
        </p:txBody>
      </p:sp>
      <p:sp>
        <p:nvSpPr>
          <p:cNvPr id="120835" name="Rectangle 2">
            <a:extLst>
              <a:ext uri="{FF2B5EF4-FFF2-40B4-BE49-F238E27FC236}">
                <a16:creationId xmlns:a16="http://schemas.microsoft.com/office/drawing/2014/main" id="{4BB3A642-9B2A-31FD-735E-A84DE87611E6}"/>
              </a:ext>
            </a:extLst>
          </p:cNvPr>
          <p:cNvSpPr>
            <a:spLocks noGrp="1" noChangeArrowheads="1"/>
          </p:cNvSpPr>
          <p:nvPr>
            <p:ph type="body" idx="4294967295"/>
          </p:nvPr>
        </p:nvSpPr>
        <p:spPr>
          <a:xfrm>
            <a:off x="492125" y="977900"/>
            <a:ext cx="7924800" cy="5684838"/>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highlight>
                  <a:srgbClr val="FFFF00"/>
                </a:highlight>
                <a:latin typeface="標楷體" panose="02010601000101010101" pitchFamily="2" charset="-120"/>
              </a:rPr>
              <a:t>當顧客的訂購產品已包裝完畢並且準備出貨</a:t>
            </a:r>
            <a:r>
              <a:rPr lang="zh-TW" altLang="zh-TW" sz="2000" dirty="0">
                <a:latin typeface="標楷體" panose="02010601000101010101" pitchFamily="2" charset="-120"/>
              </a:rPr>
              <a:t>，則此時在企業組織內的出貨流程已完成，出貨控制人員便可以接著進入系統</a:t>
            </a:r>
            <a:r>
              <a:rPr lang="zh-TW" altLang="zh-TW" sz="2000" dirty="0">
                <a:highlight>
                  <a:srgbClr val="FFFF00"/>
                </a:highlight>
                <a:latin typeface="標楷體" panose="02010601000101010101" pitchFamily="2" charset="-120"/>
              </a:rPr>
              <a:t>執行扣帳</a:t>
            </a:r>
            <a:r>
              <a:rPr lang="en-US" altLang="zh-TW" sz="2000" dirty="0">
                <a:highlight>
                  <a:srgbClr val="FFFF00"/>
                </a:highlight>
                <a:latin typeface="標楷體" panose="02010601000101010101" pitchFamily="2" charset="-120"/>
              </a:rPr>
              <a:t>( Goods Issue )</a:t>
            </a:r>
            <a:r>
              <a:rPr lang="zh-TW" altLang="zh-TW" sz="2000" dirty="0">
                <a:latin typeface="標楷體" panose="02010601000101010101" pitchFamily="2" charset="-120"/>
              </a:rPr>
              <a:t>的動作。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latin typeface="標楷體" panose="02010601000101010101" pitchFamily="2" charset="-120"/>
              </a:rPr>
              <a:t>而在</a:t>
            </a:r>
            <a:r>
              <a:rPr lang="en-US" altLang="zh-TW" sz="2000" dirty="0">
                <a:latin typeface="標楷體" panose="02010601000101010101" pitchFamily="2" charset="-120"/>
              </a:rPr>
              <a:t>ERP</a:t>
            </a:r>
            <a:r>
              <a:rPr lang="zh-TW" altLang="zh-TW" sz="2000" dirty="0">
                <a:latin typeface="標楷體" panose="02010601000101010101" pitchFamily="2" charset="-120"/>
              </a:rPr>
              <a:t>系統中，與其他傳統企業資訊系統不同的，當執行扣帳時，以下屬於其他模組的功能也會同時被啟動</a:t>
            </a:r>
            <a:r>
              <a:rPr lang="en-US" altLang="zh-TW" sz="2000" dirty="0">
                <a:latin typeface="標楷體" panose="02010601000101010101" pitchFamily="2" charset="-120"/>
              </a:rPr>
              <a:t>:</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倉庫中的存貨數量會根據出貨數量而減少。</a:t>
            </a:r>
            <a:r>
              <a:rPr lang="en-US" altLang="zh-TW" sz="1800" dirty="0">
                <a:solidFill>
                  <a:schemeClr val="tx1"/>
                </a:solidFill>
              </a:rPr>
              <a:t>( MM)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會計科目中的存貨價值同時減少。</a:t>
            </a:r>
            <a:r>
              <a:rPr lang="en-US" altLang="zh-TW" sz="1800" dirty="0">
                <a:solidFill>
                  <a:schemeClr val="tx1"/>
                </a:solidFill>
              </a:rPr>
              <a:t>( FI/CO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en-US" altLang="zh-TW" sz="1800" dirty="0">
                <a:solidFill>
                  <a:schemeClr val="tx1"/>
                </a:solidFill>
              </a:rPr>
              <a:t>MRP</a:t>
            </a:r>
            <a:r>
              <a:rPr lang="zh-TW" altLang="zh-TW" sz="1800" dirty="0">
                <a:solidFill>
                  <a:schemeClr val="tx1"/>
                </a:solidFill>
              </a:rPr>
              <a:t>中的需求量根據出貨數量而減少。</a:t>
            </a:r>
            <a:r>
              <a:rPr lang="en-US" altLang="zh-TW" sz="1800" dirty="0">
                <a:solidFill>
                  <a:schemeClr val="tx1"/>
                </a:solidFill>
              </a:rPr>
              <a:t>( PP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物料扣帳文件同時產生。</a:t>
            </a:r>
            <a:r>
              <a:rPr lang="en-US" altLang="zh-TW" sz="1800" dirty="0">
                <a:solidFill>
                  <a:schemeClr val="tx1"/>
                </a:solidFill>
              </a:rPr>
              <a:t>( MM)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總帳會計文件同時產生。</a:t>
            </a:r>
            <a:r>
              <a:rPr lang="en-US" altLang="zh-TW" sz="1800" dirty="0">
                <a:solidFill>
                  <a:schemeClr val="tx1"/>
                </a:solidFill>
              </a:rPr>
              <a:t>(FI/CO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成本會計文件同時產生。</a:t>
            </a:r>
            <a:r>
              <a:rPr lang="en-US" altLang="zh-TW" sz="1800" dirty="0">
                <a:solidFill>
                  <a:schemeClr val="tx1"/>
                </a:solidFill>
              </a:rPr>
              <a:t>( FI/CO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利潤分析文件同時產生。</a:t>
            </a:r>
            <a:r>
              <a:rPr lang="en-US" altLang="zh-TW" sz="1800" dirty="0">
                <a:solidFill>
                  <a:schemeClr val="tx1"/>
                </a:solidFill>
              </a:rPr>
              <a:t>(FI/CO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請款到期清單</a:t>
            </a:r>
            <a:r>
              <a:rPr lang="en-US" altLang="zh-TW" sz="1800" dirty="0">
                <a:solidFill>
                  <a:schemeClr val="tx1"/>
                </a:solidFill>
              </a:rPr>
              <a:t>( Billing Due List )</a:t>
            </a:r>
            <a:r>
              <a:rPr lang="zh-TW" altLang="zh-TW" sz="1800" dirty="0">
                <a:solidFill>
                  <a:schemeClr val="tx1"/>
                </a:solidFill>
              </a:rPr>
              <a:t>同時產生。</a:t>
            </a:r>
            <a:r>
              <a:rPr lang="en-US" altLang="zh-TW" sz="1800" dirty="0">
                <a:solidFill>
                  <a:schemeClr val="tx1"/>
                </a:solidFill>
              </a:rPr>
              <a:t>( SD )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AD0E8AFA-6AEC-0667-8A20-961761CF60DB}"/>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物流在企業中之基本功能</a:t>
            </a:r>
            <a:r>
              <a:rPr lang="en-US" altLang="zh-TW"/>
              <a:t> </a:t>
            </a:r>
          </a:p>
        </p:txBody>
      </p:sp>
      <p:sp>
        <p:nvSpPr>
          <p:cNvPr id="12291" name="Rectangle 2">
            <a:extLst>
              <a:ext uri="{FF2B5EF4-FFF2-40B4-BE49-F238E27FC236}">
                <a16:creationId xmlns:a16="http://schemas.microsoft.com/office/drawing/2014/main" id="{3A42594F-80D1-8D07-4A29-5CB31C43B2D0}"/>
              </a:ext>
            </a:extLst>
          </p:cNvPr>
          <p:cNvSpPr>
            <a:spLocks noGrp="1" noChangeArrowheads="1"/>
          </p:cNvSpPr>
          <p:nvPr>
            <p:ph type="body" idx="4294967295"/>
          </p:nvPr>
        </p:nvSpPr>
        <p:spPr>
          <a:xfrm>
            <a:off x="492125" y="977900"/>
            <a:ext cx="8502650" cy="5500688"/>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銷售與配銷模組，</a:t>
            </a:r>
            <a:r>
              <a:rPr lang="zh-TW" altLang="zh-TW" dirty="0">
                <a:highlight>
                  <a:srgbClr val="FFFF00"/>
                </a:highlight>
                <a:latin typeface="標楷體" panose="02010601000101010101" pitchFamily="2" charset="-120"/>
              </a:rPr>
              <a:t>在</a:t>
            </a:r>
            <a:r>
              <a:rPr lang="en-US" altLang="zh-TW" dirty="0">
                <a:highlight>
                  <a:srgbClr val="FFFF00"/>
                </a:highlight>
                <a:latin typeface="Times New Roman" panose="02020603050405020304" pitchFamily="18" charset="0"/>
                <a:cs typeface="Times New Roman" panose="02020603050405020304" pitchFamily="18" charset="0"/>
              </a:rPr>
              <a:t>ERP</a:t>
            </a:r>
            <a:r>
              <a:rPr lang="zh-TW" altLang="zh-TW" dirty="0">
                <a:highlight>
                  <a:srgbClr val="FFFF00"/>
                </a:highlight>
                <a:latin typeface="標楷體" panose="02010601000101010101" pitchFamily="2" charset="-120"/>
              </a:rPr>
              <a:t>系統中，是歸屬於物流</a:t>
            </a:r>
            <a:r>
              <a:rPr lang="en-US" altLang="zh-TW" dirty="0">
                <a:highlight>
                  <a:srgbClr val="FFFF00"/>
                </a:highlight>
                <a:latin typeface="Times New Roman" panose="02020603050405020304" pitchFamily="18" charset="0"/>
                <a:cs typeface="Times New Roman" panose="02020603050405020304" pitchFamily="18" charset="0"/>
              </a:rPr>
              <a:t>( Logistics )</a:t>
            </a:r>
            <a:r>
              <a:rPr lang="zh-TW" altLang="zh-TW" dirty="0">
                <a:highlight>
                  <a:srgbClr val="FFFF00"/>
                </a:highlight>
                <a:latin typeface="標楷體" panose="02010601000101010101" pitchFamily="2" charset="-120"/>
              </a:rPr>
              <a:t>之相關模組</a:t>
            </a:r>
            <a:r>
              <a:rPr lang="en-US" altLang="zh-TW" dirty="0">
                <a:highlight>
                  <a:srgbClr val="FFFF00"/>
                </a:highlight>
              </a:rPr>
              <a:t> </a:t>
            </a:r>
            <a:r>
              <a:rPr lang="zh-TW" altLang="zh-TW" dirty="0">
                <a:latin typeface="標楷體" panose="02010601000101010101" pitchFamily="2" charset="-120"/>
              </a:rPr>
              <a:t>。</a:t>
            </a:r>
            <a:r>
              <a:rPr lang="en-US" altLang="zh-TW" dirty="0"/>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根據美國物流協會對於物流之定義</a:t>
            </a:r>
            <a:r>
              <a:rPr lang="en-US" altLang="zh-TW" dirty="0"/>
              <a:t>:</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標楷體" panose="02010601000101010101" pitchFamily="2" charset="-120"/>
              </a:rPr>
              <a:t>物流乃是為了滿足顧客的需求</a:t>
            </a:r>
            <a:r>
              <a:rPr lang="zh-TW" altLang="zh-TW" dirty="0">
                <a:solidFill>
                  <a:schemeClr val="tx1"/>
                </a:solidFill>
                <a:latin typeface="標楷體" panose="02010601000101010101" pitchFamily="2" charset="-120"/>
              </a:rPr>
              <a:t>，經由企業組織一連串的加值活動，包括生產、製造、運輸等流程，將原料轉換成顧客所需產品或服務的過程。而當顧客有所需求時，能將高品質、符合需求之產品或服務，適時適地的送至顧客手中。</a:t>
            </a:r>
            <a:r>
              <a:rPr lang="en-US" altLang="zh-TW" dirty="0">
                <a:solidFill>
                  <a:schemeClr val="tx1"/>
                </a:solidFill>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物流是將</a:t>
            </a:r>
            <a:r>
              <a:rPr lang="zh-TW" altLang="zh-TW" dirty="0">
                <a:highlight>
                  <a:srgbClr val="FFFF00"/>
                </a:highlight>
                <a:latin typeface="標楷體" panose="02010601000101010101" pitchFamily="2" charset="-120"/>
              </a:rPr>
              <a:t>採購、生產、製造、運輸、倉儲、裝載、包裝、流通加工、資訊</a:t>
            </a:r>
            <a:r>
              <a:rPr lang="zh-TW" altLang="zh-TW" dirty="0">
                <a:latin typeface="標楷體" panose="02010601000101010101" pitchFamily="2" charset="-120"/>
              </a:rPr>
              <a:t>等個別的活動加以整合化、效率化，以降低成本，增加對顧客的服務，並且提高顧客的滿意度。</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highlight>
                  <a:srgbClr val="FFFF00"/>
                </a:highlight>
                <a:latin typeface="標楷體" panose="02010601000101010101" pitchFamily="2" charset="-120"/>
              </a:rPr>
              <a:t>物流乃是提供加值服務給顧客</a:t>
            </a:r>
            <a:r>
              <a:rPr lang="zh-TW" altLang="zh-TW" dirty="0">
                <a:latin typeface="標楷體" panose="02010601000101010101" pitchFamily="2" charset="-120"/>
              </a:rPr>
              <a:t>，是一項跨組織與跨功能的整合，並且追求整個供應鏈體系的最佳化。</a:t>
            </a:r>
            <a:r>
              <a:rPr lang="en-US" altLang="zh-TW" dirty="0"/>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1">
            <a:extLst>
              <a:ext uri="{FF2B5EF4-FFF2-40B4-BE49-F238E27FC236}">
                <a16:creationId xmlns:a16="http://schemas.microsoft.com/office/drawing/2014/main" id="{2A3D8B40-8A7A-E4E2-3F43-54F649659DA4}"/>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請款之企業流程</a:t>
            </a:r>
            <a:r>
              <a:rPr lang="en-US" altLang="zh-TW"/>
              <a:t> </a:t>
            </a:r>
          </a:p>
        </p:txBody>
      </p:sp>
      <p:sp>
        <p:nvSpPr>
          <p:cNvPr id="122883" name="Rectangle 2">
            <a:extLst>
              <a:ext uri="{FF2B5EF4-FFF2-40B4-BE49-F238E27FC236}">
                <a16:creationId xmlns:a16="http://schemas.microsoft.com/office/drawing/2014/main" id="{F695C1AE-C9BA-9F18-64C5-6E4FF7889E80}"/>
              </a:ext>
            </a:extLst>
          </p:cNvPr>
          <p:cNvSpPr>
            <a:spLocks noChangeArrowheads="1"/>
          </p:cNvSpPr>
          <p:nvPr/>
        </p:nvSpPr>
        <p:spPr bwMode="auto">
          <a:xfrm>
            <a:off x="1901825" y="-411163"/>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122884" name="圖片 1">
            <a:extLst>
              <a:ext uri="{FF2B5EF4-FFF2-40B4-BE49-F238E27FC236}">
                <a16:creationId xmlns:a16="http://schemas.microsoft.com/office/drawing/2014/main" id="{EEBDC8D2-EA4D-2FCA-CE6D-1FF3DAD174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714375"/>
            <a:ext cx="6858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1">
            <a:extLst>
              <a:ext uri="{FF2B5EF4-FFF2-40B4-BE49-F238E27FC236}">
                <a16:creationId xmlns:a16="http://schemas.microsoft.com/office/drawing/2014/main" id="{70FEE2C0-792C-E1B7-7172-4C080DAEEE33}"/>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請款</a:t>
            </a:r>
            <a:r>
              <a:rPr lang="en-US" altLang="zh-TW"/>
              <a:t> </a:t>
            </a:r>
          </a:p>
        </p:txBody>
      </p:sp>
      <p:sp>
        <p:nvSpPr>
          <p:cNvPr id="124931" name="Rectangle 2">
            <a:extLst>
              <a:ext uri="{FF2B5EF4-FFF2-40B4-BE49-F238E27FC236}">
                <a16:creationId xmlns:a16="http://schemas.microsoft.com/office/drawing/2014/main" id="{F31FF272-4138-218A-278A-CCC70E6E18CD}"/>
              </a:ext>
            </a:extLst>
          </p:cNvPr>
          <p:cNvSpPr>
            <a:spLocks noGrp="1" noChangeArrowheads="1"/>
          </p:cNvSpPr>
          <p:nvPr>
            <p:ph type="body" idx="4294967295"/>
          </p:nvPr>
        </p:nvSpPr>
        <p:spPr>
          <a:xfrm>
            <a:off x="323850" y="836613"/>
            <a:ext cx="8224838" cy="5465762"/>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highlight>
                  <a:srgbClr val="FF00FF"/>
                </a:highlight>
                <a:latin typeface="標楷體" panose="02010601000101010101" pitchFamily="2" charset="-120"/>
              </a:rPr>
              <a:t>請款是銷售與配銷模組中最後一項交易流程</a:t>
            </a:r>
            <a:r>
              <a:rPr lang="zh-TW" altLang="zh-TW" sz="2000" dirty="0">
                <a:latin typeface="標楷體" panose="02010601000101010101" pitchFamily="2" charset="-120"/>
              </a:rPr>
              <a:t>，其提供了下列多項功能</a:t>
            </a:r>
            <a:r>
              <a:rPr lang="en-US" altLang="zh-TW" sz="2000" dirty="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根據交貨文件而核發發票</a:t>
            </a:r>
            <a:r>
              <a:rPr lang="en-US" altLang="zh-TW" sz="1800"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根據借貸項</a:t>
            </a:r>
            <a:r>
              <a:rPr lang="zh-TW" altLang="en-US" sz="1800" dirty="0">
                <a:solidFill>
                  <a:schemeClr val="tx1"/>
                </a:solidFill>
              </a:rPr>
              <a:t>憑證</a:t>
            </a:r>
            <a:r>
              <a:rPr lang="zh-TW" altLang="zh-TW" sz="1800" dirty="0">
                <a:solidFill>
                  <a:schemeClr val="tx1"/>
                </a:solidFill>
              </a:rPr>
              <a:t>請求而核發借貸項</a:t>
            </a:r>
            <a:r>
              <a:rPr lang="zh-TW" altLang="en-US" sz="1800" dirty="0">
                <a:solidFill>
                  <a:schemeClr val="tx1"/>
                </a:solidFill>
              </a:rPr>
              <a:t>憑證</a:t>
            </a:r>
            <a:endParaRPr lang="en-US" altLang="zh-TW" sz="1800" dirty="0">
              <a:solidFill>
                <a:schemeClr val="tx1"/>
              </a:solidFill>
            </a:endParaRP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根據交貨文件而核發暫時性發票</a:t>
            </a:r>
            <a:r>
              <a:rPr lang="en-US" altLang="zh-TW" sz="1800"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廢除請款交易並且執行適當的會計沖帳作業</a:t>
            </a:r>
            <a:r>
              <a:rPr lang="en-US" altLang="zh-TW" sz="1800"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根據售回訂單而產生貸項通知</a:t>
            </a:r>
            <a:r>
              <a:rPr lang="en-US" altLang="zh-TW" sz="1800"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根據退款同意書而核發退款文件</a:t>
            </a:r>
            <a:r>
              <a:rPr lang="en-US" altLang="zh-TW" sz="1800" dirty="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dirty="0">
                <a:solidFill>
                  <a:schemeClr val="tx1"/>
                </a:solidFill>
              </a:rPr>
              <a:t>立即更新財務會計之資料</a:t>
            </a:r>
            <a:r>
              <a:rPr lang="en-US" altLang="zh-TW" sz="1800" dirty="0">
                <a:solidFill>
                  <a:schemeClr val="tx1"/>
                </a:solidFill>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dirty="0">
                <a:latin typeface="標楷體" panose="02010601000101010101" pitchFamily="2" charset="-120"/>
              </a:rPr>
              <a:t>當請款文件被釋出後，相關的資料會即時地被傳送到財務會計模組，以執行現金管理</a:t>
            </a:r>
            <a:r>
              <a:rPr lang="en-US" altLang="zh-TW" sz="2000" dirty="0">
                <a:latin typeface="標楷體" panose="02010601000101010101" pitchFamily="2" charset="-120"/>
              </a:rPr>
              <a:t>( Cash Management )</a:t>
            </a:r>
            <a:r>
              <a:rPr lang="zh-TW" altLang="zh-TW" sz="2000" dirty="0">
                <a:latin typeface="標楷體" panose="02010601000101010101" pitchFamily="2" charset="-120"/>
              </a:rPr>
              <a:t>、利潤分析</a:t>
            </a:r>
            <a:r>
              <a:rPr lang="en-US" altLang="zh-TW" sz="2000" dirty="0">
                <a:latin typeface="標楷體" panose="02010601000101010101" pitchFamily="2" charset="-120"/>
              </a:rPr>
              <a:t>( Profitability Analysis) </a:t>
            </a:r>
            <a:r>
              <a:rPr lang="zh-TW" altLang="zh-TW" sz="2000" dirty="0">
                <a:latin typeface="標楷體" panose="02010601000101010101" pitchFamily="2" charset="-120"/>
              </a:rPr>
              <a:t>與顧客關係管理</a:t>
            </a:r>
            <a:r>
              <a:rPr lang="en-US" altLang="zh-TW" sz="2000" dirty="0">
                <a:latin typeface="標楷體" panose="02010601000101010101" pitchFamily="2" charset="-120"/>
              </a:rPr>
              <a:t>( Customer Credit Management ) </a:t>
            </a:r>
            <a:r>
              <a:rPr lang="zh-TW" altLang="zh-TW" sz="2000" dirty="0">
                <a:latin typeface="標楷體" panose="02010601000101010101" pitchFamily="2" charset="-120"/>
              </a:rPr>
              <a:t>等相關功能。</a:t>
            </a:r>
            <a:r>
              <a:rPr lang="en-US" altLang="zh-TW" sz="2000" dirty="0">
                <a:latin typeface="標楷體" panose="02010601000101010101" pitchFamily="2" charset="-120"/>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1">
            <a:extLst>
              <a:ext uri="{FF2B5EF4-FFF2-40B4-BE49-F238E27FC236}">
                <a16:creationId xmlns:a16="http://schemas.microsoft.com/office/drawing/2014/main" id="{E2E84671-7541-2C3F-FF67-343F6751BF9B}"/>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顧客發票</a:t>
            </a:r>
            <a:r>
              <a:rPr lang="en-US" altLang="zh-TW"/>
              <a:t> </a:t>
            </a:r>
          </a:p>
        </p:txBody>
      </p:sp>
      <p:sp>
        <p:nvSpPr>
          <p:cNvPr id="126979" name="Rectangle 2">
            <a:extLst>
              <a:ext uri="{FF2B5EF4-FFF2-40B4-BE49-F238E27FC236}">
                <a16:creationId xmlns:a16="http://schemas.microsoft.com/office/drawing/2014/main" id="{2C1DBE4E-E7C1-BC9D-28CB-624A32355B3C}"/>
              </a:ext>
            </a:extLst>
          </p:cNvPr>
          <p:cNvSpPr>
            <a:spLocks noGrp="1" noChangeArrowheads="1"/>
          </p:cNvSpPr>
          <p:nvPr>
            <p:ph type="body" idx="4294967295"/>
          </p:nvPr>
        </p:nvSpPr>
        <p:spPr>
          <a:xfrm>
            <a:off x="323850" y="703263"/>
            <a:ext cx="7924800" cy="6170612"/>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顧客發票</a:t>
            </a:r>
            <a:r>
              <a:rPr lang="en-US" altLang="zh-TW" sz="2000">
                <a:latin typeface="標楷體" panose="02010601000101010101" pitchFamily="2" charset="-120"/>
              </a:rPr>
              <a:t>( Customer Invoice )</a:t>
            </a:r>
            <a:r>
              <a:rPr lang="zh-TW" altLang="zh-TW" sz="2000">
                <a:latin typeface="標楷體" panose="02010601000101010101" pitchFamily="2" charset="-120"/>
              </a:rPr>
              <a:t>是一種用來請求顧客付款的文件。</a:t>
            </a:r>
            <a:r>
              <a:rPr lang="en-US" altLang="zh-TW" sz="200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而顧客發票建立的方式有兩種，</a:t>
            </a:r>
            <a:r>
              <a:rPr lang="en-US" altLang="zh-TW" sz="200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一種是希望在送出貨品後即向顧客請款，則此依據</a:t>
            </a:r>
            <a:r>
              <a:rPr lang="zh-TW" altLang="en-US" sz="1800">
                <a:solidFill>
                  <a:schemeClr val="tx1"/>
                </a:solidFill>
              </a:rPr>
              <a:t>銷售訂單</a:t>
            </a:r>
            <a:r>
              <a:rPr lang="zh-TW" altLang="zh-TW" sz="1800">
                <a:solidFill>
                  <a:schemeClr val="tx1"/>
                </a:solidFill>
              </a:rPr>
              <a:t>以建立顧客發票</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另一種是經由交貨文件建立，即如果顧客在收到其所訂購的貨品後，並接受該貨品而且沒有任何報怨產生，則根據該出貨所對應的交貨文件產生顧客發票。</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而如果是經由交貨文件建立，則</a:t>
            </a:r>
            <a:r>
              <a:rPr lang="en-US" altLang="zh-TW" sz="2000">
                <a:latin typeface="標楷體" panose="02010601000101010101" pitchFamily="2" charset="-120"/>
              </a:rPr>
              <a:t>ERP </a:t>
            </a:r>
            <a:r>
              <a:rPr lang="zh-TW" altLang="zh-TW" sz="2000">
                <a:latin typeface="標楷體" panose="02010601000101010101" pitchFamily="2" charset="-120"/>
              </a:rPr>
              <a:t>系統同時也提供了不同的請款方式</a:t>
            </a:r>
            <a:r>
              <a:rPr lang="en-US" altLang="zh-TW" sz="2000">
                <a:latin typeface="標楷體" panose="02010601000101010101" pitchFamily="2" charset="-120"/>
              </a:rPr>
              <a:t>( Billing Methods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個別的顧客發票</a:t>
            </a:r>
            <a:r>
              <a:rPr lang="en-US" altLang="zh-TW" sz="1800">
                <a:solidFill>
                  <a:schemeClr val="tx1"/>
                </a:solidFill>
              </a:rPr>
              <a:t>( Individual Billing Documents ): </a:t>
            </a:r>
            <a:r>
              <a:rPr lang="zh-TW" altLang="zh-TW" sz="1800">
                <a:solidFill>
                  <a:schemeClr val="tx1"/>
                </a:solidFill>
              </a:rPr>
              <a:t>即以交貨文件為根據，每一張交貨文件產生一張顧客發票。</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匯集的顧客發票</a:t>
            </a:r>
            <a:r>
              <a:rPr lang="en-US" altLang="zh-TW" sz="1800">
                <a:solidFill>
                  <a:schemeClr val="tx1"/>
                </a:solidFill>
              </a:rPr>
              <a:t>( Collective Billing Documents ) : </a:t>
            </a:r>
            <a:r>
              <a:rPr lang="zh-TW" altLang="zh-TW" sz="1800">
                <a:solidFill>
                  <a:schemeClr val="tx1"/>
                </a:solidFill>
              </a:rPr>
              <a:t>即不論</a:t>
            </a:r>
            <a:r>
              <a:rPr lang="zh-TW" altLang="en-US" sz="1800">
                <a:solidFill>
                  <a:schemeClr val="tx1"/>
                </a:solidFill>
              </a:rPr>
              <a:t>銷售訂單</a:t>
            </a:r>
            <a:r>
              <a:rPr lang="zh-TW" altLang="zh-TW" sz="1800">
                <a:solidFill>
                  <a:schemeClr val="tx1"/>
                </a:solidFill>
              </a:rPr>
              <a:t>或交貨文件的多寡，只要符合先前定義之準則，即產生一張顧客發票。</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分離的顧客發票</a:t>
            </a:r>
            <a:r>
              <a:rPr lang="en-US" altLang="zh-TW" sz="1800">
                <a:solidFill>
                  <a:schemeClr val="tx1"/>
                </a:solidFill>
              </a:rPr>
              <a:t>( Split Billing Documents ): </a:t>
            </a:r>
            <a:r>
              <a:rPr lang="zh-TW" altLang="zh-TW" sz="1800">
                <a:solidFill>
                  <a:schemeClr val="tx1"/>
                </a:solidFill>
              </a:rPr>
              <a:t>即將一張交貨文件分割而成多張顧客發票。</a:t>
            </a:r>
            <a:r>
              <a:rPr lang="en-US" altLang="zh-TW" sz="1800">
                <a:solidFill>
                  <a:schemeClr val="tx1"/>
                </a:solidFill>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1">
            <a:extLst>
              <a:ext uri="{FF2B5EF4-FFF2-40B4-BE49-F238E27FC236}">
                <a16:creationId xmlns:a16="http://schemas.microsoft.com/office/drawing/2014/main" id="{F5734319-1A50-E217-5733-A6C1EE30E7D9}"/>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請款之方式</a:t>
            </a:r>
            <a:r>
              <a:rPr lang="en-US" altLang="zh-TW"/>
              <a:t> </a:t>
            </a:r>
          </a:p>
        </p:txBody>
      </p:sp>
      <p:sp>
        <p:nvSpPr>
          <p:cNvPr id="129027" name="Rectangle 2">
            <a:extLst>
              <a:ext uri="{FF2B5EF4-FFF2-40B4-BE49-F238E27FC236}">
                <a16:creationId xmlns:a16="http://schemas.microsoft.com/office/drawing/2014/main" id="{EF07075A-446A-14B7-17E5-042A7953B5BC}"/>
              </a:ext>
            </a:extLst>
          </p:cNvPr>
          <p:cNvSpPr>
            <a:spLocks noChangeArrowheads="1"/>
          </p:cNvSpPr>
          <p:nvPr/>
        </p:nvSpPr>
        <p:spPr bwMode="auto">
          <a:xfrm>
            <a:off x="2190750" y="1246188"/>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129028" name="圖片 1">
            <a:extLst>
              <a:ext uri="{FF2B5EF4-FFF2-40B4-BE49-F238E27FC236}">
                <a16:creationId xmlns:a16="http://schemas.microsoft.com/office/drawing/2014/main" id="{598FE221-26DE-FD59-9F9D-55221E2EED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620713"/>
            <a:ext cx="542925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1">
            <a:extLst>
              <a:ext uri="{FF2B5EF4-FFF2-40B4-BE49-F238E27FC236}">
                <a16:creationId xmlns:a16="http://schemas.microsoft.com/office/drawing/2014/main" id="{5D803E12-EC65-2B52-9BFE-41F6533F10FC}"/>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顧客發票之內容</a:t>
            </a:r>
            <a:r>
              <a:rPr lang="en-US" altLang="zh-TW"/>
              <a:t> </a:t>
            </a:r>
          </a:p>
        </p:txBody>
      </p:sp>
      <p:sp>
        <p:nvSpPr>
          <p:cNvPr id="131075" name="Rectangle 2">
            <a:extLst>
              <a:ext uri="{FF2B5EF4-FFF2-40B4-BE49-F238E27FC236}">
                <a16:creationId xmlns:a16="http://schemas.microsoft.com/office/drawing/2014/main" id="{C5809764-EB75-2E52-E87E-37A14D41B2BF}"/>
              </a:ext>
            </a:extLst>
          </p:cNvPr>
          <p:cNvSpPr>
            <a:spLocks noGrp="1" noChangeArrowheads="1"/>
          </p:cNvSpPr>
          <p:nvPr>
            <p:ph type="body" idx="4294967295"/>
          </p:nvPr>
        </p:nvSpPr>
        <p:spPr>
          <a:xfrm>
            <a:off x="492125" y="977900"/>
            <a:ext cx="8248650" cy="5762625"/>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在</a:t>
            </a:r>
            <a:r>
              <a:rPr lang="en-US" altLang="zh-TW" sz="2000">
                <a:latin typeface="標楷體" panose="02010601000101010101" pitchFamily="2" charset="-120"/>
              </a:rPr>
              <a:t>ERP</a:t>
            </a:r>
            <a:r>
              <a:rPr lang="zh-TW" altLang="zh-TW" sz="2000">
                <a:latin typeface="標楷體" panose="02010601000101010101" pitchFamily="2" charset="-120"/>
              </a:rPr>
              <a:t>系統中，顧客發票的內容，大都是從先前的</a:t>
            </a:r>
            <a:r>
              <a:rPr lang="zh-TW" altLang="en-US" sz="2000">
                <a:latin typeface="標楷體" panose="02010601000101010101" pitchFamily="2" charset="-120"/>
              </a:rPr>
              <a:t>銷售訂單</a:t>
            </a:r>
            <a:r>
              <a:rPr lang="zh-TW" altLang="zh-TW" sz="2000">
                <a:latin typeface="標楷體" panose="02010601000101010101" pitchFamily="2" charset="-120"/>
              </a:rPr>
              <a:t>或交貨文件轉置而來，並且參考相關的主檔資料而成。一般而言，一張正式的顧客發票必須包含下列的項目</a:t>
            </a:r>
            <a:r>
              <a:rPr lang="en-US" altLang="zh-TW" sz="200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付款對象</a:t>
            </a:r>
            <a:r>
              <a:rPr lang="en-US" altLang="zh-TW" sz="1800">
                <a:solidFill>
                  <a:schemeClr val="tx1"/>
                </a:solidFill>
              </a:rPr>
              <a:t> (Pay to Party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請款日期</a:t>
            </a:r>
            <a:r>
              <a:rPr lang="en-US" altLang="zh-TW" sz="1800">
                <a:solidFill>
                  <a:schemeClr val="tx1"/>
                </a:solidFill>
              </a:rPr>
              <a:t> ( Billing Date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整張發票之淨價值</a:t>
            </a:r>
            <a:r>
              <a:rPr lang="en-US" altLang="zh-TW" sz="1800">
                <a:solidFill>
                  <a:schemeClr val="tx1"/>
                </a:solidFill>
              </a:rPr>
              <a:t> ( Net Value of Entire Billing Document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請款貨幣別</a:t>
            </a:r>
            <a:r>
              <a:rPr lang="en-US" altLang="zh-TW" sz="1800">
                <a:solidFill>
                  <a:schemeClr val="tx1"/>
                </a:solidFill>
              </a:rPr>
              <a:t> ( Billing Currency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付款條件與國際條規</a:t>
            </a:r>
            <a:r>
              <a:rPr lang="en-US" altLang="zh-TW" sz="1800">
                <a:solidFill>
                  <a:schemeClr val="tx1"/>
                </a:solidFill>
              </a:rPr>
              <a:t> ( Payment Terms and Incoterms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請款物料</a:t>
            </a:r>
            <a:r>
              <a:rPr lang="en-US" altLang="zh-TW" sz="1800">
                <a:solidFill>
                  <a:schemeClr val="tx1"/>
                </a:solidFill>
              </a:rPr>
              <a:t>( Billing Material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請款數量</a:t>
            </a:r>
            <a:r>
              <a:rPr lang="en-US" altLang="zh-TW" sz="1800">
                <a:solidFill>
                  <a:schemeClr val="tx1"/>
                </a:solidFill>
              </a:rPr>
              <a:t>( Billing Quantity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重量與體積</a:t>
            </a:r>
            <a:r>
              <a:rPr lang="en-US" altLang="zh-TW" sz="1800">
                <a:solidFill>
                  <a:schemeClr val="tx1"/>
                </a:solidFill>
              </a:rPr>
              <a:t> ( Weight and Volume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每個請款項目之淨值</a:t>
            </a:r>
            <a:r>
              <a:rPr lang="en-US" altLang="zh-TW" sz="1800">
                <a:solidFill>
                  <a:schemeClr val="tx1"/>
                </a:solidFill>
              </a:rPr>
              <a:t> ( Net Value of the Individual Items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每個請款項目之價格</a:t>
            </a:r>
            <a:r>
              <a:rPr lang="en-US" altLang="zh-TW" sz="1800">
                <a:solidFill>
                  <a:schemeClr val="tx1"/>
                </a:solidFill>
              </a:rPr>
              <a:t>( Billing Price of the Individual Items )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1">
            <a:extLst>
              <a:ext uri="{FF2B5EF4-FFF2-40B4-BE49-F238E27FC236}">
                <a16:creationId xmlns:a16="http://schemas.microsoft.com/office/drawing/2014/main" id="{B28832D4-3305-286D-BDD3-7726D7182361}"/>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請款價格</a:t>
            </a:r>
            <a:r>
              <a:rPr lang="en-US" altLang="zh-TW"/>
              <a:t> </a:t>
            </a:r>
          </a:p>
        </p:txBody>
      </p:sp>
      <p:sp>
        <p:nvSpPr>
          <p:cNvPr id="133123" name="Rectangle 2">
            <a:extLst>
              <a:ext uri="{FF2B5EF4-FFF2-40B4-BE49-F238E27FC236}">
                <a16:creationId xmlns:a16="http://schemas.microsoft.com/office/drawing/2014/main" id="{AE04F58D-FE7C-02C5-05CF-E09F07F66751}"/>
              </a:ext>
            </a:extLst>
          </p:cNvPr>
          <p:cNvSpPr>
            <a:spLocks noGrp="1" noChangeArrowheads="1"/>
          </p:cNvSpPr>
          <p:nvPr>
            <p:ph type="body" idx="4294967295"/>
          </p:nvPr>
        </p:nvSpPr>
        <p:spPr>
          <a:xfrm>
            <a:off x="492125" y="977900"/>
            <a:ext cx="8183563" cy="5810250"/>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而在顧客發票中，請款價格</a:t>
            </a:r>
            <a:r>
              <a:rPr lang="en-US" altLang="zh-TW">
                <a:latin typeface="標楷體" panose="02010601000101010101" pitchFamily="2" charset="-120"/>
              </a:rPr>
              <a:t>( Billing Price )</a:t>
            </a:r>
            <a:r>
              <a:rPr lang="zh-TW" altLang="zh-TW">
                <a:latin typeface="標楷體" panose="02010601000101010101" pitchFamily="2" charset="-120"/>
              </a:rPr>
              <a:t>之決定，是一項重要的決策項目。</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當</a:t>
            </a:r>
            <a:r>
              <a:rPr lang="zh-TW" altLang="en-US">
                <a:latin typeface="標楷體" panose="02010601000101010101" pitchFamily="2" charset="-120"/>
              </a:rPr>
              <a:t>銷售訂單</a:t>
            </a:r>
            <a:r>
              <a:rPr lang="zh-TW" altLang="zh-TW">
                <a:latin typeface="標楷體" panose="02010601000101010101" pitchFamily="2" charset="-120"/>
              </a:rPr>
              <a:t>建立時，系統會參考相關的主檔資料，自動地執行訂價。</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而當顧客發票建立時，系統允許以下三種不同的訂價方式</a:t>
            </a:r>
            <a:r>
              <a:rPr lang="en-US" altLang="zh-TW">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直接轉置</a:t>
            </a:r>
            <a:r>
              <a:rPr lang="zh-TW" altLang="en-US">
                <a:solidFill>
                  <a:schemeClr val="tx1"/>
                </a:solidFill>
              </a:rPr>
              <a:t>銷售訂單</a:t>
            </a:r>
            <a:r>
              <a:rPr lang="zh-TW" altLang="zh-TW">
                <a:solidFill>
                  <a:schemeClr val="tx1"/>
                </a:solidFill>
              </a:rPr>
              <a:t>上的價格</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再次參考相關資料執行訂價</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手動輸入價格</a:t>
            </a:r>
            <a:r>
              <a:rPr lang="en-US" altLang="zh-TW">
                <a:solidFill>
                  <a:schemeClr val="tx1"/>
                </a:solidFill>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而當參考</a:t>
            </a:r>
            <a:r>
              <a:rPr lang="zh-TW" altLang="en-US">
                <a:latin typeface="標楷體" panose="02010601000101010101" pitchFamily="2" charset="-120"/>
              </a:rPr>
              <a:t>銷售訂單</a:t>
            </a:r>
            <a:r>
              <a:rPr lang="zh-TW" altLang="zh-TW">
                <a:latin typeface="標楷體" panose="02010601000101010101" pitchFamily="2" charset="-120"/>
              </a:rPr>
              <a:t>上的價格時，對於相關的訂價條件，例如賦稅和運費等，可以選擇性的決定是否要轉置至顧客發票上。</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a:latin typeface="標楷體" panose="02010601000101010101" pitchFamily="2" charset="-120"/>
            </a:endParaRP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1">
            <a:extLst>
              <a:ext uri="{FF2B5EF4-FFF2-40B4-BE49-F238E27FC236}">
                <a16:creationId xmlns:a16="http://schemas.microsoft.com/office/drawing/2014/main" id="{C9DAF236-F879-AD13-914F-B891385D3FDB}"/>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建立借項</a:t>
            </a:r>
            <a:r>
              <a:rPr lang="en-US" altLang="zh-TW">
                <a:latin typeface="Times New Roman" panose="02020603050405020304" pitchFamily="18" charset="0"/>
                <a:cs typeface="Times New Roman" panose="02020603050405020304" pitchFamily="18" charset="0"/>
              </a:rPr>
              <a:t>/</a:t>
            </a:r>
            <a:r>
              <a:rPr lang="zh-TW" altLang="zh-TW">
                <a:latin typeface="標楷體" panose="02010601000101010101" pitchFamily="2" charset="-120"/>
              </a:rPr>
              <a:t>貸項</a:t>
            </a:r>
            <a:r>
              <a:rPr lang="zh-TW" altLang="en-US">
                <a:latin typeface="標楷體" panose="02010601000101010101" pitchFamily="2" charset="-120"/>
              </a:rPr>
              <a:t>憑證</a:t>
            </a:r>
            <a:endParaRPr lang="en-US" altLang="zh-TW">
              <a:solidFill>
                <a:srgbClr val="000000"/>
              </a:solidFill>
              <a:latin typeface="Times New Roman" panose="02020603050405020304" pitchFamily="18" charset="0"/>
              <a:cs typeface="Times New Roman" panose="02020603050405020304" pitchFamily="18" charset="0"/>
            </a:endParaRPr>
          </a:p>
        </p:txBody>
      </p:sp>
      <p:sp>
        <p:nvSpPr>
          <p:cNvPr id="135171" name="Rectangle 2">
            <a:extLst>
              <a:ext uri="{FF2B5EF4-FFF2-40B4-BE49-F238E27FC236}">
                <a16:creationId xmlns:a16="http://schemas.microsoft.com/office/drawing/2014/main" id="{479EA9E5-263D-1982-B078-74AA2FA47B5F}"/>
              </a:ext>
            </a:extLst>
          </p:cNvPr>
          <p:cNvSpPr>
            <a:spLocks noGrp="1" noChangeArrowheads="1"/>
          </p:cNvSpPr>
          <p:nvPr>
            <p:ph type="body" idx="4294967295"/>
          </p:nvPr>
        </p:nvSpPr>
        <p:spPr>
          <a:xfrm>
            <a:off x="500063" y="765175"/>
            <a:ext cx="8393112" cy="4238625"/>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借項</a:t>
            </a:r>
            <a:r>
              <a:rPr lang="zh-TW" altLang="en-US" sz="2000">
                <a:latin typeface="標楷體" panose="02010601000101010101" pitchFamily="2" charset="-120"/>
              </a:rPr>
              <a:t>憑證</a:t>
            </a:r>
            <a:r>
              <a:rPr lang="en-US" altLang="zh-TW" sz="2000">
                <a:latin typeface="標楷體" panose="02010601000101010101" pitchFamily="2" charset="-120"/>
              </a:rPr>
              <a:t>( Debit Memo )</a:t>
            </a:r>
            <a:r>
              <a:rPr lang="zh-TW" altLang="zh-TW" sz="2000">
                <a:latin typeface="標楷體" panose="02010601000101010101" pitchFamily="2" charset="-120"/>
              </a:rPr>
              <a:t>與貸項</a:t>
            </a:r>
            <a:r>
              <a:rPr lang="zh-TW" altLang="en-US" sz="2000">
                <a:latin typeface="標楷體" panose="02010601000101010101" pitchFamily="2" charset="-120"/>
              </a:rPr>
              <a:t>憑證</a:t>
            </a:r>
            <a:r>
              <a:rPr lang="en-US" altLang="zh-TW" sz="2000">
                <a:latin typeface="標楷體" panose="02010601000101010101" pitchFamily="2" charset="-120"/>
              </a:rPr>
              <a:t>( Credit Memo )</a:t>
            </a:r>
            <a:r>
              <a:rPr lang="zh-TW" altLang="zh-TW" sz="2000">
                <a:latin typeface="標楷體" panose="02010601000101010101" pitchFamily="2" charset="-120"/>
              </a:rPr>
              <a:t>皆是因為顧客報怨所產生的請款文件。</a:t>
            </a:r>
            <a:r>
              <a:rPr lang="en-US" altLang="zh-TW" sz="200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借項</a:t>
            </a:r>
            <a:r>
              <a:rPr lang="zh-TW" altLang="en-US" sz="1800">
                <a:solidFill>
                  <a:schemeClr val="tx1"/>
                </a:solidFill>
              </a:rPr>
              <a:t>憑證</a:t>
            </a:r>
            <a:r>
              <a:rPr lang="zh-TW" altLang="zh-TW" sz="1800">
                <a:solidFill>
                  <a:schemeClr val="tx1"/>
                </a:solidFill>
              </a:rPr>
              <a:t>產將會增加應收帳款</a:t>
            </a:r>
            <a:r>
              <a:rPr lang="en-US" altLang="zh-TW" sz="1800">
                <a:solidFill>
                  <a:schemeClr val="tx1"/>
                </a:solidFill>
              </a:rPr>
              <a:t>( Account Receivables )</a:t>
            </a:r>
            <a:r>
              <a:rPr lang="zh-TW" altLang="zh-TW" sz="1800">
                <a:solidFill>
                  <a:schemeClr val="tx1"/>
                </a:solidFill>
              </a:rPr>
              <a:t>的數值。</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反之，貸項</a:t>
            </a:r>
            <a:r>
              <a:rPr lang="zh-TW" altLang="en-US" sz="1800">
                <a:solidFill>
                  <a:schemeClr val="tx1"/>
                </a:solidFill>
              </a:rPr>
              <a:t>憑證</a:t>
            </a:r>
            <a:r>
              <a:rPr lang="zh-TW" altLang="zh-TW" sz="1800">
                <a:solidFill>
                  <a:schemeClr val="tx1"/>
                </a:solidFill>
              </a:rPr>
              <a:t>則減少應收帳款的數值。 </a:t>
            </a:r>
            <a:r>
              <a:rPr lang="en-US" altLang="zh-TW" sz="1800">
                <a:solidFill>
                  <a:schemeClr val="tx1"/>
                </a:solidFill>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而借項</a:t>
            </a:r>
            <a:r>
              <a:rPr lang="en-US" altLang="zh-TW" sz="2000">
                <a:latin typeface="標楷體" panose="02010601000101010101" pitchFamily="2" charset="-120"/>
              </a:rPr>
              <a:t>/</a:t>
            </a:r>
            <a:r>
              <a:rPr lang="zh-TW" altLang="zh-TW" sz="2000">
                <a:latin typeface="標楷體" panose="02010601000101010101" pitchFamily="2" charset="-120"/>
              </a:rPr>
              <a:t>貸項</a:t>
            </a:r>
            <a:r>
              <a:rPr lang="zh-TW" altLang="en-US" sz="2000">
                <a:latin typeface="標楷體" panose="02010601000101010101" pitchFamily="2" charset="-120"/>
              </a:rPr>
              <a:t>憑證</a:t>
            </a:r>
            <a:r>
              <a:rPr lang="zh-TW" altLang="zh-TW" sz="2000">
                <a:latin typeface="標楷體" panose="02010601000101010101" pitchFamily="2" charset="-120"/>
              </a:rPr>
              <a:t>建立的方式，可分為兩種，</a:t>
            </a:r>
            <a:r>
              <a:rPr lang="en-US" altLang="zh-TW" sz="200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一種是直接由顧客發票轉置而成</a:t>
            </a:r>
            <a:r>
              <a:rPr lang="en-US" altLang="zh-TW" sz="1800">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另一種是由借</a:t>
            </a:r>
            <a:r>
              <a:rPr lang="en-US" altLang="zh-TW" sz="1800">
                <a:solidFill>
                  <a:schemeClr val="tx1"/>
                </a:solidFill>
              </a:rPr>
              <a:t>/</a:t>
            </a:r>
            <a:r>
              <a:rPr lang="zh-TW" altLang="zh-TW" sz="1800">
                <a:solidFill>
                  <a:schemeClr val="tx1"/>
                </a:solidFill>
              </a:rPr>
              <a:t>貸項通</a:t>
            </a:r>
            <a:r>
              <a:rPr lang="zh-TW" altLang="en-US" sz="1800">
                <a:solidFill>
                  <a:schemeClr val="tx1"/>
                </a:solidFill>
              </a:rPr>
              <a:t>憑證</a:t>
            </a:r>
            <a:r>
              <a:rPr lang="zh-TW" altLang="zh-TW" sz="1800">
                <a:solidFill>
                  <a:schemeClr val="tx1"/>
                </a:solidFill>
              </a:rPr>
              <a:t>請求</a:t>
            </a:r>
            <a:r>
              <a:rPr lang="en-US" altLang="zh-TW" sz="1800">
                <a:solidFill>
                  <a:schemeClr val="tx1"/>
                </a:solidFill>
              </a:rPr>
              <a:t>(Debit/Credit Memo Request )</a:t>
            </a:r>
            <a:r>
              <a:rPr lang="zh-TW" altLang="zh-TW" sz="1800">
                <a:solidFill>
                  <a:schemeClr val="tx1"/>
                </a:solidFill>
              </a:rPr>
              <a:t>轉置而成。</a:t>
            </a:r>
            <a:r>
              <a:rPr lang="en-US" altLang="zh-TW" sz="1800">
                <a:solidFill>
                  <a:schemeClr val="tx1"/>
                </a:solidFill>
              </a:rPr>
              <a:t> </a:t>
            </a:r>
          </a:p>
        </p:txBody>
      </p:sp>
      <p:sp>
        <p:nvSpPr>
          <p:cNvPr id="135172" name="Rectangle 3">
            <a:extLst>
              <a:ext uri="{FF2B5EF4-FFF2-40B4-BE49-F238E27FC236}">
                <a16:creationId xmlns:a16="http://schemas.microsoft.com/office/drawing/2014/main" id="{D0A2AC55-CC7F-62D8-31EC-EF429FF353AC}"/>
              </a:ext>
            </a:extLst>
          </p:cNvPr>
          <p:cNvSpPr>
            <a:spLocks noChangeArrowheads="1"/>
          </p:cNvSpPr>
          <p:nvPr/>
        </p:nvSpPr>
        <p:spPr bwMode="auto">
          <a:xfrm>
            <a:off x="2709863" y="189071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pic>
        <p:nvPicPr>
          <p:cNvPr id="135173" name="圖片 1">
            <a:extLst>
              <a:ext uri="{FF2B5EF4-FFF2-40B4-BE49-F238E27FC236}">
                <a16:creationId xmlns:a16="http://schemas.microsoft.com/office/drawing/2014/main" id="{B3D46865-6ADD-7815-E27E-9FCDA6F5FD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3702050"/>
            <a:ext cx="424815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1">
            <a:extLst>
              <a:ext uri="{FF2B5EF4-FFF2-40B4-BE49-F238E27FC236}">
                <a16:creationId xmlns:a16="http://schemas.microsoft.com/office/drawing/2014/main" id="{21B27D05-8242-6270-F82B-52F3EA2BB44C}"/>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en-US">
                <a:latin typeface="Times New Roman" panose="02020603050405020304" pitchFamily="18" charset="0"/>
              </a:rPr>
              <a:t>退款</a:t>
            </a:r>
            <a:endParaRPr lang="zh-TW" altLang="zh-TW">
              <a:latin typeface="Times New Roman" panose="02020603050405020304" pitchFamily="18" charset="0"/>
            </a:endParaRPr>
          </a:p>
        </p:txBody>
      </p:sp>
      <p:sp>
        <p:nvSpPr>
          <p:cNvPr id="137219" name="Rectangle 2">
            <a:extLst>
              <a:ext uri="{FF2B5EF4-FFF2-40B4-BE49-F238E27FC236}">
                <a16:creationId xmlns:a16="http://schemas.microsoft.com/office/drawing/2014/main" id="{202A92AE-A994-6D5B-C69C-E77E575C5329}"/>
              </a:ext>
            </a:extLst>
          </p:cNvPr>
          <p:cNvSpPr>
            <a:spLocks noGrp="1" noChangeArrowheads="1"/>
          </p:cNvSpPr>
          <p:nvPr>
            <p:ph type="body" idx="4294967295"/>
          </p:nvPr>
        </p:nvSpPr>
        <p:spPr>
          <a:xfrm>
            <a:off x="492125" y="977900"/>
            <a:ext cx="8472488" cy="5708650"/>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所謂的</a:t>
            </a:r>
            <a:r>
              <a:rPr lang="zh-TW" altLang="en-US">
                <a:latin typeface="標楷體" panose="02010601000101010101" pitchFamily="2" charset="-120"/>
              </a:rPr>
              <a:t>退款</a:t>
            </a:r>
            <a:r>
              <a:rPr lang="en-US" altLang="zh-TW">
                <a:latin typeface="標楷體" panose="02010601000101010101" pitchFamily="2" charset="-120"/>
              </a:rPr>
              <a:t>( Rebate )</a:t>
            </a:r>
            <a:r>
              <a:rPr lang="zh-TW" altLang="zh-TW">
                <a:latin typeface="標楷體" panose="02010601000101010101" pitchFamily="2" charset="-120"/>
              </a:rPr>
              <a:t>，是當顧客在某一特定期間內，購買了超過特定數量或金額的產品後，退還某一部份金額給予顧客的購物回饋。</a:t>
            </a:r>
            <a:r>
              <a:rPr lang="en-US" altLang="zh-TW">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latin typeface="標楷體" panose="02010601000101010101" pitchFamily="2" charset="-120"/>
              </a:rPr>
              <a:t>而</a:t>
            </a:r>
            <a:r>
              <a:rPr lang="zh-TW" altLang="en-US">
                <a:latin typeface="標楷體" panose="02010601000101010101" pitchFamily="2" charset="-120"/>
              </a:rPr>
              <a:t>退款</a:t>
            </a:r>
            <a:r>
              <a:rPr lang="zh-TW" altLang="zh-TW">
                <a:latin typeface="標楷體" panose="02010601000101010101" pitchFamily="2" charset="-120"/>
              </a:rPr>
              <a:t>交易之產生，是根據</a:t>
            </a:r>
            <a:r>
              <a:rPr lang="zh-TW" altLang="en-US">
                <a:latin typeface="標楷體" panose="02010601000101010101" pitchFamily="2" charset="-120"/>
              </a:rPr>
              <a:t>退款</a:t>
            </a:r>
            <a:r>
              <a:rPr lang="zh-TW" altLang="zh-TW">
                <a:latin typeface="標楷體" panose="02010601000101010101" pitchFamily="2" charset="-120"/>
              </a:rPr>
              <a:t>協議</a:t>
            </a:r>
            <a:r>
              <a:rPr lang="en-US" altLang="zh-TW">
                <a:latin typeface="標楷體" panose="02010601000101010101" pitchFamily="2" charset="-120"/>
              </a:rPr>
              <a:t>( Rebate Agreement )</a:t>
            </a:r>
            <a:r>
              <a:rPr lang="zh-TW" altLang="zh-TW">
                <a:latin typeface="標楷體" panose="02010601000101010101" pitchFamily="2" charset="-120"/>
              </a:rPr>
              <a:t>而來。</a:t>
            </a:r>
            <a:r>
              <a:rPr lang="zh-TW" altLang="en-US">
                <a:latin typeface="標楷體" panose="02010601000101010101" pitchFamily="2" charset="-120"/>
              </a:rPr>
              <a:t>退款</a:t>
            </a:r>
            <a:r>
              <a:rPr lang="zh-TW" altLang="zh-TW">
                <a:latin typeface="標楷體" panose="02010601000101010101" pitchFamily="2" charset="-120"/>
              </a:rPr>
              <a:t>協議的內容包含了</a:t>
            </a:r>
            <a:r>
              <a:rPr lang="en-US" altLang="zh-TW">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en-US">
                <a:solidFill>
                  <a:schemeClr val="tx1"/>
                </a:solidFill>
              </a:rPr>
              <a:t>退款</a:t>
            </a:r>
            <a:r>
              <a:rPr lang="zh-TW" altLang="zh-TW">
                <a:solidFill>
                  <a:schemeClr val="tx1"/>
                </a:solidFill>
              </a:rPr>
              <a:t>付款的對象</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en-US">
                <a:solidFill>
                  <a:schemeClr val="tx1"/>
                </a:solidFill>
              </a:rPr>
              <a:t>退款</a:t>
            </a:r>
            <a:r>
              <a:rPr lang="zh-TW" altLang="zh-TW">
                <a:solidFill>
                  <a:schemeClr val="tx1"/>
                </a:solidFill>
              </a:rPr>
              <a:t>準則</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協議的有效期限</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任何預付或初始的金額</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en-US">
                <a:solidFill>
                  <a:schemeClr val="tx1"/>
                </a:solidFill>
              </a:rPr>
              <a:t>退款</a:t>
            </a:r>
            <a:r>
              <a:rPr lang="zh-TW" altLang="zh-TW">
                <a:solidFill>
                  <a:schemeClr val="tx1"/>
                </a:solidFill>
              </a:rPr>
              <a:t>之貨幣別</a:t>
            </a:r>
            <a:r>
              <a:rPr lang="en-US" altLang="zh-TW">
                <a:solidFill>
                  <a:schemeClr val="tx1"/>
                </a:solidFill>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目前狀況</a:t>
            </a:r>
            <a:r>
              <a:rPr lang="en-US" altLang="zh-TW">
                <a:solidFill>
                  <a:schemeClr val="tx1"/>
                </a:solidFill>
              </a:rPr>
              <a:t> ( </a:t>
            </a:r>
            <a:r>
              <a:rPr lang="zh-TW" altLang="zh-TW">
                <a:solidFill>
                  <a:schemeClr val="tx1"/>
                </a:solidFill>
              </a:rPr>
              <a:t>例如是否已釋出準備結算</a:t>
            </a:r>
            <a:r>
              <a:rPr lang="en-US" altLang="zh-TW">
                <a:solidFill>
                  <a:schemeClr val="tx1"/>
                </a:solidFill>
              </a:rPr>
              <a:t>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a:solidFill>
                  <a:schemeClr val="tx1"/>
                </a:solidFill>
              </a:rPr>
              <a:t>付款方式</a:t>
            </a:r>
            <a:r>
              <a:rPr lang="en-US" altLang="zh-TW">
                <a:solidFill>
                  <a:schemeClr val="tx1"/>
                </a:solidFill>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1">
            <a:extLst>
              <a:ext uri="{FF2B5EF4-FFF2-40B4-BE49-F238E27FC236}">
                <a16:creationId xmlns:a16="http://schemas.microsoft.com/office/drawing/2014/main" id="{8A2DA71B-7A4B-4990-0E5B-6A9ABB3BDB61}"/>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en-US">
                <a:latin typeface="標楷體" panose="02010601000101010101" pitchFamily="2" charset="-120"/>
              </a:rPr>
              <a:t>退款</a:t>
            </a:r>
            <a:r>
              <a:rPr lang="zh-TW" altLang="zh-TW">
                <a:latin typeface="標楷體" panose="02010601000101010101" pitchFamily="2" charset="-120"/>
              </a:rPr>
              <a:t>結算</a:t>
            </a:r>
            <a:r>
              <a:rPr lang="en-US" altLang="zh-TW"/>
              <a:t> </a:t>
            </a:r>
          </a:p>
        </p:txBody>
      </p:sp>
      <p:sp>
        <p:nvSpPr>
          <p:cNvPr id="139267" name="Rectangle 2">
            <a:extLst>
              <a:ext uri="{FF2B5EF4-FFF2-40B4-BE49-F238E27FC236}">
                <a16:creationId xmlns:a16="http://schemas.microsoft.com/office/drawing/2014/main" id="{6770F34D-E552-A59F-AE84-0C2221335601}"/>
              </a:ext>
            </a:extLst>
          </p:cNvPr>
          <p:cNvSpPr>
            <a:spLocks noGrp="1" noChangeArrowheads="1"/>
          </p:cNvSpPr>
          <p:nvPr>
            <p:ph type="body" idx="4294967295"/>
          </p:nvPr>
        </p:nvSpPr>
        <p:spPr>
          <a:xfrm>
            <a:off x="323850" y="981075"/>
            <a:ext cx="8256588" cy="5707063"/>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當顧客的發票建立後，如果其符合</a:t>
            </a:r>
            <a:r>
              <a:rPr lang="zh-TW" altLang="en-US" sz="2000">
                <a:latin typeface="標楷體" panose="02010601000101010101" pitchFamily="2" charset="-120"/>
              </a:rPr>
              <a:t>退款</a:t>
            </a:r>
            <a:r>
              <a:rPr lang="zh-TW" altLang="zh-TW" sz="2000">
                <a:latin typeface="標楷體" panose="02010601000101010101" pitchFamily="2" charset="-120"/>
              </a:rPr>
              <a:t>協議之準則，則可以執行</a:t>
            </a:r>
            <a:r>
              <a:rPr lang="zh-TW" altLang="en-US" sz="2000">
                <a:latin typeface="標楷體" panose="02010601000101010101" pitchFamily="2" charset="-120"/>
              </a:rPr>
              <a:t>退款</a:t>
            </a:r>
            <a:r>
              <a:rPr lang="zh-TW" altLang="zh-TW" sz="2000">
                <a:latin typeface="標楷體" panose="02010601000101010101" pitchFamily="2" charset="-120"/>
              </a:rPr>
              <a:t>清算</a:t>
            </a:r>
            <a:r>
              <a:rPr lang="en-US" altLang="zh-TW" sz="2000">
                <a:latin typeface="標楷體" panose="02010601000101010101" pitchFamily="2" charset="-120"/>
              </a:rPr>
              <a:t>( Rebate Settlement )</a:t>
            </a:r>
            <a:r>
              <a:rPr lang="zh-TW" altLang="zh-TW" sz="2000">
                <a:latin typeface="標楷體" panose="02010601000101010101" pitchFamily="2" charset="-120"/>
              </a:rPr>
              <a:t>之功能。</a:t>
            </a:r>
            <a:r>
              <a:rPr lang="en-US" altLang="zh-TW" sz="200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en-US" sz="2000">
                <a:latin typeface="標楷體" panose="02010601000101010101" pitchFamily="2" charset="-120"/>
              </a:rPr>
              <a:t>退款</a:t>
            </a:r>
            <a:r>
              <a:rPr lang="zh-TW" altLang="zh-TW" sz="2000">
                <a:latin typeface="標楷體" panose="02010601000101010101" pitchFamily="2" charset="-120"/>
              </a:rPr>
              <a:t>清算的方式有兩種</a:t>
            </a:r>
            <a:r>
              <a:rPr lang="en-US" altLang="zh-TW" sz="2000">
                <a:latin typeface="標楷體" panose="02010601000101010101" pitchFamily="2" charset="-120"/>
              </a:rPr>
              <a:t>: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局部清算</a:t>
            </a:r>
            <a:r>
              <a:rPr lang="en-US" altLang="zh-TW" sz="1800">
                <a:solidFill>
                  <a:schemeClr val="tx1"/>
                </a:solidFill>
              </a:rPr>
              <a:t>( Partially Settle ) </a:t>
            </a:r>
          </a:p>
          <a:p>
            <a:pPr marL="80010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1800">
                <a:solidFill>
                  <a:schemeClr val="tx1"/>
                </a:solidFill>
              </a:rPr>
              <a:t>全數清算</a:t>
            </a:r>
            <a:r>
              <a:rPr lang="en-US" altLang="zh-TW" sz="1800">
                <a:solidFill>
                  <a:schemeClr val="tx1"/>
                </a:solidFill>
              </a:rPr>
              <a:t>( Fully Settle )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如果</a:t>
            </a:r>
            <a:r>
              <a:rPr lang="zh-TW" altLang="en-US" sz="2000">
                <a:latin typeface="標楷體" panose="02010601000101010101" pitchFamily="2" charset="-120"/>
              </a:rPr>
              <a:t>退款</a:t>
            </a:r>
            <a:r>
              <a:rPr lang="zh-TW" altLang="zh-TW" sz="2000">
                <a:latin typeface="標楷體" panose="02010601000101010101" pitchFamily="2" charset="-120"/>
              </a:rPr>
              <a:t>的金額達到某一先前設定的額度後，系統會自動地產生貸項</a:t>
            </a:r>
            <a:r>
              <a:rPr lang="zh-TW" altLang="en-US" sz="2000">
                <a:latin typeface="標楷體" panose="02010601000101010101" pitchFamily="2" charset="-120"/>
              </a:rPr>
              <a:t>憑證</a:t>
            </a:r>
            <a:r>
              <a:rPr lang="zh-TW" altLang="zh-TW" sz="2000">
                <a:latin typeface="標楷體" panose="02010601000101010101" pitchFamily="2" charset="-120"/>
              </a:rPr>
              <a:t>請求</a:t>
            </a:r>
            <a:r>
              <a:rPr lang="en-US" altLang="zh-TW" sz="2000">
                <a:latin typeface="標楷體" panose="02010601000101010101" pitchFamily="2" charset="-120"/>
              </a:rPr>
              <a:t>( Credit Memo Request )</a:t>
            </a:r>
            <a:r>
              <a:rPr lang="zh-TW" altLang="zh-TW" sz="2000">
                <a:latin typeface="標楷體" panose="02010601000101010101" pitchFamily="2" charset="-120"/>
              </a:rPr>
              <a:t>，並以此為依據轉置成貸項</a:t>
            </a:r>
            <a:r>
              <a:rPr lang="zh-TW" altLang="en-US" sz="2000">
                <a:latin typeface="標楷體" panose="02010601000101010101" pitchFamily="2" charset="-120"/>
              </a:rPr>
              <a:t>憑證</a:t>
            </a:r>
            <a:r>
              <a:rPr lang="zh-TW" altLang="zh-TW" sz="2000">
                <a:latin typeface="標楷體" panose="02010601000101010101" pitchFamily="2" charset="-120"/>
              </a:rPr>
              <a:t>。</a:t>
            </a:r>
            <a:r>
              <a:rPr lang="en-US" altLang="zh-TW" sz="200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同時，系統會產生並更新所謂的</a:t>
            </a:r>
            <a:r>
              <a:rPr lang="zh-TW" altLang="en-US" sz="2000">
                <a:latin typeface="標楷體" panose="02010601000101010101" pitchFamily="2" charset="-120"/>
              </a:rPr>
              <a:t>退款</a:t>
            </a:r>
            <a:r>
              <a:rPr lang="zh-TW" altLang="zh-TW" sz="2000">
                <a:latin typeface="標楷體" panose="02010601000101010101" pitchFamily="2" charset="-120"/>
              </a:rPr>
              <a:t>應計項目</a:t>
            </a:r>
            <a:r>
              <a:rPr lang="en-US" altLang="zh-TW" sz="2000">
                <a:latin typeface="標楷體" panose="02010601000101010101" pitchFamily="2" charset="-120"/>
              </a:rPr>
              <a:t>( Rebate Accruals ), </a:t>
            </a:r>
            <a:r>
              <a:rPr lang="zh-TW" altLang="zh-TW" sz="2000">
                <a:latin typeface="標楷體" panose="02010601000101010101" pitchFamily="2" charset="-120"/>
              </a:rPr>
              <a:t>企業可以隨時的追蹤這項資訊，並且如有需要，可以進一步的修正。</a:t>
            </a:r>
            <a:r>
              <a:rPr lang="en-US" altLang="zh-TW" sz="2000">
                <a:latin typeface="標楷體" panose="02010601000101010101" pitchFamily="2" charset="-120"/>
              </a:rPr>
              <a:t> </a:t>
            </a:r>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sz="2000">
                <a:latin typeface="標楷體" panose="02010601000101010101" pitchFamily="2" charset="-120"/>
              </a:rPr>
              <a:t>而當該</a:t>
            </a:r>
            <a:r>
              <a:rPr lang="zh-TW" altLang="en-US" sz="2000">
                <a:latin typeface="標楷體" panose="02010601000101010101" pitchFamily="2" charset="-120"/>
              </a:rPr>
              <a:t>退款</a:t>
            </a:r>
            <a:r>
              <a:rPr lang="zh-TW" altLang="zh-TW" sz="2000">
                <a:latin typeface="標楷體" panose="02010601000101010101" pitchFamily="2" charset="-120"/>
              </a:rPr>
              <a:t>清算全數執行完畢後，系統會將</a:t>
            </a:r>
            <a:r>
              <a:rPr lang="zh-TW" altLang="en-US" sz="2000">
                <a:latin typeface="標楷體" panose="02010601000101010101" pitchFamily="2" charset="-120"/>
              </a:rPr>
              <a:t>退款</a:t>
            </a:r>
            <a:r>
              <a:rPr lang="zh-TW" altLang="zh-TW" sz="2000">
                <a:latin typeface="標楷體" panose="02010601000101010101" pitchFamily="2" charset="-120"/>
              </a:rPr>
              <a:t>應計項目傳送到財務會計模組，並且將其過帳到適當的會計科目。</a:t>
            </a:r>
            <a:r>
              <a:rPr lang="en-US" altLang="zh-TW" sz="2000">
                <a:latin typeface="標楷體" panose="02010601000101010101" pitchFamily="2" charset="-120"/>
              </a:rPr>
              <a:t> </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標題 1">
            <a:extLst>
              <a:ext uri="{FF2B5EF4-FFF2-40B4-BE49-F238E27FC236}">
                <a16:creationId xmlns:a16="http://schemas.microsoft.com/office/drawing/2014/main" id="{651DB545-69C4-B6DE-F156-A45837D6728D}"/>
              </a:ext>
            </a:extLst>
          </p:cNvPr>
          <p:cNvSpPr>
            <a:spLocks noGrp="1" noChangeArrowheads="1"/>
          </p:cNvSpPr>
          <p:nvPr>
            <p:ph type="title"/>
          </p:nvPr>
        </p:nvSpPr>
        <p:spPr/>
        <p:txBody>
          <a:bodyPr/>
          <a:lstStyle/>
          <a:p>
            <a:r>
              <a:rPr lang="zh-TW" altLang="en-US"/>
              <a:t>本章輔助閱讀案例補充</a:t>
            </a:r>
          </a:p>
        </p:txBody>
      </p:sp>
      <p:sp>
        <p:nvSpPr>
          <p:cNvPr id="142339" name="內容版面配置區 2">
            <a:extLst>
              <a:ext uri="{FF2B5EF4-FFF2-40B4-BE49-F238E27FC236}">
                <a16:creationId xmlns:a16="http://schemas.microsoft.com/office/drawing/2014/main" id="{2BA06DE1-F6FA-D2CD-2803-4809B5E5BCDD}"/>
              </a:ext>
            </a:extLst>
          </p:cNvPr>
          <p:cNvSpPr>
            <a:spLocks noGrp="1" noChangeArrowheads="1"/>
          </p:cNvSpPr>
          <p:nvPr>
            <p:ph idx="1"/>
          </p:nvPr>
        </p:nvSpPr>
        <p:spPr/>
        <p:txBody>
          <a:bodyPr/>
          <a:lstStyle/>
          <a:p>
            <a:r>
              <a:rPr lang="en-US" altLang="zh-TW" dirty="0"/>
              <a:t>2.MIGO</a:t>
            </a:r>
            <a:r>
              <a:rPr lang="zh-TW" altLang="en-US" dirty="0"/>
              <a:t>功典</a:t>
            </a:r>
            <a:r>
              <a:rPr lang="en-US" altLang="zh-TW" dirty="0"/>
              <a:t>【</a:t>
            </a:r>
            <a:r>
              <a:rPr lang="zh-TW" altLang="en-US" dirty="0"/>
              <a:t>零售業</a:t>
            </a:r>
            <a:r>
              <a:rPr lang="en-US" altLang="zh-TW" dirty="0"/>
              <a:t>】</a:t>
            </a:r>
            <a:r>
              <a:rPr lang="zh-TW" altLang="en-US" dirty="0"/>
              <a:t>知名運動品牌大數據應用案例</a:t>
            </a:r>
            <a:r>
              <a:rPr lang="en-US" altLang="zh-TW" dirty="0"/>
              <a:t>(4</a:t>
            </a:r>
            <a:r>
              <a:rPr lang="zh-TW" altLang="en-US" dirty="0"/>
              <a:t>分</a:t>
            </a:r>
            <a:r>
              <a:rPr lang="en-US" altLang="zh-TW" dirty="0"/>
              <a:t>16</a:t>
            </a:r>
            <a:r>
              <a:rPr lang="zh-TW" altLang="en-US" dirty="0"/>
              <a:t>秒</a:t>
            </a:r>
            <a:r>
              <a:rPr lang="en-US" altLang="zh-TW" dirty="0"/>
              <a:t>)</a:t>
            </a:r>
            <a:endParaRPr lang="zh-TW" altLang="en-US" dirty="0"/>
          </a:p>
          <a:p>
            <a:endParaRPr lang="en-US" altLang="zh-TW" dirty="0"/>
          </a:p>
          <a:p>
            <a:r>
              <a:rPr lang="en-US" altLang="zh-TW" dirty="0"/>
              <a:t>(A)</a:t>
            </a:r>
            <a:r>
              <a:rPr lang="zh-TW" altLang="en-US" dirty="0"/>
              <a:t>說明：透過大數據分析零售交易數據，可以方便協助銷售人員即時推薦客戶可能會買的商品，在促銷與銷售活動上以有效率方式執行。</a:t>
            </a:r>
          </a:p>
          <a:p>
            <a:endParaRPr lang="en-US" altLang="zh-TW" dirty="0"/>
          </a:p>
          <a:p>
            <a:r>
              <a:rPr lang="en-US" altLang="zh-TW" dirty="0"/>
              <a:t>(B)</a:t>
            </a:r>
            <a:r>
              <a:rPr lang="zh-TW" altLang="en-US" dirty="0"/>
              <a:t>網址：</a:t>
            </a:r>
          </a:p>
          <a:p>
            <a:r>
              <a:rPr lang="en-US" altLang="zh-TW" dirty="0"/>
              <a:t>https://</a:t>
            </a:r>
            <a:r>
              <a:rPr lang="en-US" altLang="zh-TW" dirty="0" err="1"/>
              <a:t>www.bilibili.com</a:t>
            </a:r>
            <a:r>
              <a:rPr lang="en-US" altLang="zh-TW" dirty="0"/>
              <a:t>/video/BV1xJ41197Ws/</a:t>
            </a:r>
            <a:endParaRPr lang="zh-TW"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C5AC935C-B2F5-7F71-ADC8-FFE83D636F65}"/>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進料物流</a:t>
            </a:r>
            <a:r>
              <a:rPr lang="en-US" altLang="zh-TW"/>
              <a:t> /</a:t>
            </a:r>
            <a:r>
              <a:rPr lang="zh-TW" altLang="zh-TW">
                <a:latin typeface="標楷體" panose="02010601000101010101" pitchFamily="2" charset="-120"/>
              </a:rPr>
              <a:t>生產物流</a:t>
            </a:r>
            <a:r>
              <a:rPr lang="en-US" altLang="zh-TW"/>
              <a:t> /</a:t>
            </a:r>
            <a:r>
              <a:rPr lang="zh-TW" altLang="zh-TW">
                <a:latin typeface="標楷體" panose="02010601000101010101" pitchFamily="2" charset="-120"/>
              </a:rPr>
              <a:t>出貨物流</a:t>
            </a:r>
            <a:r>
              <a:rPr lang="en-US" altLang="zh-TW"/>
              <a:t> </a:t>
            </a:r>
          </a:p>
        </p:txBody>
      </p:sp>
      <p:sp>
        <p:nvSpPr>
          <p:cNvPr id="14339" name="Rectangle 2">
            <a:extLst>
              <a:ext uri="{FF2B5EF4-FFF2-40B4-BE49-F238E27FC236}">
                <a16:creationId xmlns:a16="http://schemas.microsoft.com/office/drawing/2014/main" id="{E108B873-9E21-2F0F-14D6-E4822AE6D3CF}"/>
              </a:ext>
            </a:extLst>
          </p:cNvPr>
          <p:cNvSpPr>
            <a:spLocks noGrp="1" noChangeArrowheads="1"/>
          </p:cNvSpPr>
          <p:nvPr>
            <p:ph type="body" idx="4294967295"/>
          </p:nvPr>
        </p:nvSpPr>
        <p:spPr>
          <a:xfrm>
            <a:off x="107950" y="908051"/>
            <a:ext cx="8270875" cy="4537174"/>
          </a:xfrm>
        </p:spPr>
        <p:txBody>
          <a:bodyPr/>
          <a:lstStyle/>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en-US" altLang="zh-TW" dirty="0">
                <a:latin typeface="Times New Roman" panose="02020603050405020304" pitchFamily="18" charset="0"/>
                <a:cs typeface="Times New Roman" panose="02020603050405020304" pitchFamily="18" charset="0"/>
              </a:rPr>
              <a:t>Scheer (1994)</a:t>
            </a:r>
            <a:r>
              <a:rPr lang="zh-TW" altLang="zh-TW" dirty="0">
                <a:latin typeface="標楷體" panose="02010601000101010101" pitchFamily="2" charset="-120"/>
              </a:rPr>
              <a:t>曾經以供應商至顧客端之供應鏈為劃分點，再將物流更進一步區分為</a:t>
            </a:r>
            <a:r>
              <a:rPr lang="en-US" altLang="zh-TW" dirty="0">
                <a:latin typeface="Times New Roman" panose="02020603050405020304" pitchFamily="18" charset="0"/>
                <a:cs typeface="Times New Roman" panose="02020603050405020304" pitchFamily="18" charset="0"/>
              </a:rPr>
              <a:t>:</a:t>
            </a:r>
            <a:r>
              <a:rPr lang="en-US" altLang="zh-TW" dirty="0"/>
              <a:t>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標楷體" panose="02010601000101010101" pitchFamily="2" charset="-120"/>
              </a:rPr>
              <a:t>進料物流</a:t>
            </a:r>
            <a:r>
              <a:rPr lang="en-US" altLang="zh-TW" dirty="0">
                <a:solidFill>
                  <a:schemeClr val="tx1"/>
                </a:solidFill>
                <a:latin typeface="Times New Roman" panose="02020603050405020304" pitchFamily="18" charset="0"/>
                <a:cs typeface="Times New Roman" panose="02020603050405020304" pitchFamily="18" charset="0"/>
              </a:rPr>
              <a:t>( Inbound Logistics )</a:t>
            </a:r>
            <a:r>
              <a:rPr lang="zh-TW" altLang="zh-TW" dirty="0">
                <a:solidFill>
                  <a:schemeClr val="tx1"/>
                </a:solidFill>
                <a:latin typeface="標楷體" panose="02010601000101010101" pitchFamily="2" charset="-120"/>
              </a:rPr>
              <a:t>－即依據最終客戶的需求，將自不同供應商採購之原料、半成品運送至企業組織之過程。</a:t>
            </a:r>
            <a:r>
              <a:rPr lang="en-US" altLang="zh-TW" dirty="0">
                <a:solidFill>
                  <a:schemeClr val="tx1"/>
                </a:solidFill>
              </a:rPr>
              <a:t>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標楷體" panose="02010601000101010101" pitchFamily="2" charset="-120"/>
              </a:rPr>
              <a:t>生產物流</a:t>
            </a:r>
            <a:r>
              <a:rPr lang="en-US" altLang="zh-TW" dirty="0">
                <a:solidFill>
                  <a:schemeClr val="tx1"/>
                </a:solidFill>
                <a:latin typeface="Times New Roman" panose="02020603050405020304" pitchFamily="18" charset="0"/>
                <a:cs typeface="Times New Roman" panose="02020603050405020304" pitchFamily="18" charset="0"/>
              </a:rPr>
              <a:t>( Production Logistics )</a:t>
            </a:r>
            <a:r>
              <a:rPr lang="zh-TW" altLang="zh-TW" dirty="0">
                <a:solidFill>
                  <a:schemeClr val="tx1"/>
                </a:solidFill>
                <a:latin typeface="標楷體" panose="02010601000101010101" pitchFamily="2" charset="-120"/>
              </a:rPr>
              <a:t>－指企業組織將原料、半成品，加以生產、加工或裝配成為最終產品之過程。</a:t>
            </a:r>
            <a:r>
              <a:rPr lang="en-US" altLang="zh-TW" dirty="0">
                <a:solidFill>
                  <a:schemeClr val="tx1"/>
                </a:solidFill>
              </a:rPr>
              <a:t> </a:t>
            </a:r>
          </a:p>
          <a:p>
            <a:pPr marL="857250" lvl="1" indent="-342900">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標楷體" panose="02010601000101010101" pitchFamily="2" charset="-120"/>
              </a:rPr>
              <a:t>出貨物流</a:t>
            </a:r>
            <a:r>
              <a:rPr lang="zh-TW" altLang="zh-TW" dirty="0">
                <a:solidFill>
                  <a:schemeClr val="tx1"/>
                </a:solidFill>
                <a:latin typeface="標楷體" panose="02010601000101010101" pitchFamily="2" charset="-120"/>
              </a:rPr>
              <a:t>（</a:t>
            </a:r>
            <a:r>
              <a:rPr lang="en-US" altLang="zh-TW" dirty="0">
                <a:solidFill>
                  <a:schemeClr val="tx1"/>
                </a:solidFill>
                <a:latin typeface="Times New Roman" panose="02020603050405020304" pitchFamily="18" charset="0"/>
                <a:cs typeface="Times New Roman" panose="02020603050405020304" pitchFamily="18" charset="0"/>
              </a:rPr>
              <a:t>Outbound Logistics</a:t>
            </a:r>
            <a:r>
              <a:rPr lang="zh-TW" altLang="zh-TW" dirty="0">
                <a:solidFill>
                  <a:schemeClr val="tx1"/>
                </a:solidFill>
                <a:latin typeface="標楷體" panose="02010601000101010101" pitchFamily="2" charset="-120"/>
              </a:rPr>
              <a:t>）－指將最終產品由企業組織配送至最終顧客或目標市場的過程。</a:t>
            </a:r>
            <a:r>
              <a:rPr lang="en-US" altLang="zh-TW" dirty="0">
                <a:solidFill>
                  <a:schemeClr val="tx1"/>
                </a:solidFill>
              </a:rPr>
              <a:t> </a:t>
            </a:r>
          </a:p>
          <a:p>
            <a:pPr marL="857250" lvl="1" indent="-342900">
              <a:buClr>
                <a:srgbClr val="C00000"/>
              </a:buClr>
              <a:buSzPct val="75000"/>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dirty="0"/>
          </a:p>
          <a:p>
            <a:pPr marL="398463" indent="-398463">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en-US" altLang="zh-TW" dirty="0"/>
              <a:t>ERP</a:t>
            </a:r>
            <a:r>
              <a:rPr lang="zh-TW" altLang="zh-TW" dirty="0"/>
              <a:t>系統之銷售與配銷模組，即主要提供了出貨物流相關的功能與流程。</a:t>
            </a:r>
          </a:p>
        </p:txBody>
      </p:sp>
      <p:sp>
        <p:nvSpPr>
          <p:cNvPr id="3" name="文字方塊 2">
            <a:extLst>
              <a:ext uri="{FF2B5EF4-FFF2-40B4-BE49-F238E27FC236}">
                <a16:creationId xmlns:a16="http://schemas.microsoft.com/office/drawing/2014/main" id="{312C03E4-1EA0-6DF7-E379-299F2C25EBC9}"/>
              </a:ext>
            </a:extLst>
          </p:cNvPr>
          <p:cNvSpPr txBox="1"/>
          <p:nvPr/>
        </p:nvSpPr>
        <p:spPr>
          <a:xfrm>
            <a:off x="107950" y="6396335"/>
            <a:ext cx="8620285" cy="461665"/>
          </a:xfrm>
          <a:prstGeom prst="rect">
            <a:avLst/>
          </a:prstGeom>
          <a:noFill/>
        </p:spPr>
        <p:txBody>
          <a:bodyPr wrap="square">
            <a:spAutoFit/>
          </a:bodyPr>
          <a:lstStyle/>
          <a:p>
            <a:r>
              <a:rPr lang="zh-TW" altLang="en-US" dirty="0">
                <a:solidFill>
                  <a:schemeClr val="accent2"/>
                </a:solidFill>
              </a:rPr>
              <a:t>https://www.youtube.com/watch?v=pyljTlwLRkE</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3A4339AA-DECB-D214-F190-9B40F0D886CB}"/>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銷售與配銷在企業中之加值功能</a:t>
            </a:r>
            <a:r>
              <a:rPr lang="en-US" altLang="zh-TW"/>
              <a:t> </a:t>
            </a:r>
          </a:p>
        </p:txBody>
      </p:sp>
      <p:sp>
        <p:nvSpPr>
          <p:cNvPr id="16387" name="Rectangle 2">
            <a:extLst>
              <a:ext uri="{FF2B5EF4-FFF2-40B4-BE49-F238E27FC236}">
                <a16:creationId xmlns:a16="http://schemas.microsoft.com/office/drawing/2014/main" id="{CFC5AFCF-BF25-20DC-D3CD-3E0B91C0B3F3}"/>
              </a:ext>
            </a:extLst>
          </p:cNvPr>
          <p:cNvSpPr>
            <a:spLocks noGrp="1" noChangeArrowheads="1"/>
          </p:cNvSpPr>
          <p:nvPr>
            <p:ph type="body" idx="4294967295"/>
          </p:nvPr>
        </p:nvSpPr>
        <p:spPr>
          <a:xfrm>
            <a:off x="492125" y="977900"/>
            <a:ext cx="7924800" cy="2209800"/>
          </a:xfrm>
        </p:spPr>
        <p:txBody>
          <a:bodyPr/>
          <a:lstStyle/>
          <a:p>
            <a:pPr marL="457200" indent="-457200">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再從</a:t>
            </a:r>
            <a:r>
              <a:rPr lang="zh-TW" altLang="zh-TW" dirty="0">
                <a:highlight>
                  <a:srgbClr val="FFFF00"/>
                </a:highlight>
                <a:latin typeface="標楷體" panose="02010601000101010101" pitchFamily="2" charset="-120"/>
              </a:rPr>
              <a:t>價值鏈</a:t>
            </a:r>
            <a:r>
              <a:rPr lang="en-US" altLang="zh-TW" dirty="0">
                <a:highlight>
                  <a:srgbClr val="FFFF00"/>
                </a:highlight>
                <a:latin typeface="標楷體" panose="02010601000101010101" pitchFamily="2" charset="-120"/>
              </a:rPr>
              <a:t>( Value Chain )</a:t>
            </a:r>
            <a:r>
              <a:rPr lang="zh-TW" altLang="zh-TW" dirty="0">
                <a:latin typeface="標楷體" panose="02010601000101010101" pitchFamily="2" charset="-120"/>
              </a:rPr>
              <a:t>的觀點分析，整個出貨物流可以再細分為銷售 </a:t>
            </a:r>
            <a:r>
              <a:rPr lang="en-US" altLang="zh-TW" dirty="0">
                <a:latin typeface="標楷體" panose="02010601000101010101" pitchFamily="2" charset="-120"/>
              </a:rPr>
              <a:t>( Sales )</a:t>
            </a:r>
            <a:r>
              <a:rPr lang="zh-TW" altLang="zh-TW" dirty="0">
                <a:latin typeface="標楷體" panose="02010601000101010101" pitchFamily="2" charset="-120"/>
              </a:rPr>
              <a:t>、配銷</a:t>
            </a:r>
            <a:r>
              <a:rPr lang="en-US" altLang="zh-TW" dirty="0">
                <a:latin typeface="標楷體" panose="02010601000101010101" pitchFamily="2" charset="-120"/>
              </a:rPr>
              <a:t>( Distribution )</a:t>
            </a:r>
            <a:r>
              <a:rPr lang="zh-TW" altLang="zh-TW" dirty="0">
                <a:latin typeface="標楷體" panose="02010601000101010101" pitchFamily="2" charset="-120"/>
              </a:rPr>
              <a:t>與請款</a:t>
            </a:r>
            <a:r>
              <a:rPr lang="en-US" altLang="zh-TW" dirty="0">
                <a:latin typeface="標楷體" panose="02010601000101010101" pitchFamily="2" charset="-120"/>
              </a:rPr>
              <a:t>( Billing )</a:t>
            </a:r>
            <a:r>
              <a:rPr lang="zh-TW" altLang="zh-TW" dirty="0">
                <a:latin typeface="標楷體" panose="02010601000101010101" pitchFamily="2" charset="-120"/>
              </a:rPr>
              <a:t>三大加值活動。</a:t>
            </a:r>
            <a:r>
              <a:rPr lang="en-US" altLang="zh-TW" dirty="0">
                <a:solidFill>
                  <a:srgbClr val="FF6600"/>
                </a:solidFill>
                <a:latin typeface="標楷體" panose="02010601000101010101" pitchFamily="2" charset="-120"/>
              </a:rPr>
              <a:t> (</a:t>
            </a:r>
            <a:r>
              <a:rPr lang="zh-TW" altLang="en-US" dirty="0">
                <a:solidFill>
                  <a:srgbClr val="FF6600"/>
                </a:solidFill>
                <a:latin typeface="標楷體" panose="02010601000101010101" pitchFamily="2" charset="-120"/>
              </a:rPr>
              <a:t>請將流程圖背起來</a:t>
            </a:r>
            <a:r>
              <a:rPr lang="en-US" altLang="zh-TW" dirty="0">
                <a:solidFill>
                  <a:srgbClr val="FF6600"/>
                </a:solidFill>
                <a:latin typeface="標楷體" panose="02010601000101010101" pitchFamily="2" charset="-120"/>
              </a:rPr>
              <a:t>-</a:t>
            </a:r>
            <a:r>
              <a:rPr lang="zh-TW" altLang="en-US" dirty="0">
                <a:solidFill>
                  <a:srgbClr val="FF6600"/>
                </a:solidFill>
                <a:latin typeface="標楷體" panose="02010601000101010101" pitchFamily="2" charset="-120"/>
              </a:rPr>
              <a:t>期中考）</a:t>
            </a:r>
            <a:endParaRPr lang="en-US" altLang="zh-TW" dirty="0">
              <a:solidFill>
                <a:srgbClr val="FF6600"/>
              </a:solidFill>
              <a:latin typeface="標楷體" panose="02010601000101010101" pitchFamily="2" charset="-120"/>
            </a:endParaRPr>
          </a:p>
          <a:p>
            <a:pPr marL="457200" indent="-457200">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dirty="0">
              <a:solidFill>
                <a:srgbClr val="FF6600"/>
              </a:solidFill>
              <a:latin typeface="標楷體" panose="02010601000101010101" pitchFamily="2" charset="-120"/>
            </a:endParaRPr>
          </a:p>
          <a:p>
            <a:pPr marL="457200" indent="-457200">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endParaRPr lang="en-US" altLang="zh-TW" dirty="0">
              <a:solidFill>
                <a:srgbClr val="FF6600"/>
              </a:solidFill>
              <a:latin typeface="標楷體" panose="02010601000101010101" pitchFamily="2" charset="-120"/>
            </a:endParaRPr>
          </a:p>
        </p:txBody>
      </p:sp>
      <p:sp>
        <p:nvSpPr>
          <p:cNvPr id="16388" name="Rectangle 3">
            <a:extLst>
              <a:ext uri="{FF2B5EF4-FFF2-40B4-BE49-F238E27FC236}">
                <a16:creationId xmlns:a16="http://schemas.microsoft.com/office/drawing/2014/main" id="{532456A4-133E-4C12-9CB7-9EC9C16CB715}"/>
              </a:ext>
            </a:extLst>
          </p:cNvPr>
          <p:cNvSpPr>
            <a:spLocks noChangeArrowheads="1"/>
          </p:cNvSpPr>
          <p:nvPr/>
        </p:nvSpPr>
        <p:spPr bwMode="auto">
          <a:xfrm>
            <a:off x="1935163" y="229711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zh-TW" altLang="en-US"/>
          </a:p>
        </p:txBody>
      </p:sp>
      <p:sp>
        <p:nvSpPr>
          <p:cNvPr id="16389" name="Rectangle 5">
            <a:extLst>
              <a:ext uri="{FF2B5EF4-FFF2-40B4-BE49-F238E27FC236}">
                <a16:creationId xmlns:a16="http://schemas.microsoft.com/office/drawing/2014/main" id="{6CCD6984-BA44-6656-74F8-2F3FFED582D9}"/>
              </a:ext>
            </a:extLst>
          </p:cNvPr>
          <p:cNvSpPr>
            <a:spLocks noChangeArrowheads="1"/>
          </p:cNvSpPr>
          <p:nvPr/>
        </p:nvSpPr>
        <p:spPr bwMode="auto">
          <a:xfrm>
            <a:off x="493713" y="5419725"/>
            <a:ext cx="792480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342900" indent="-342900">
              <a:tabLst>
                <a:tab pos="398463" algn="l"/>
                <a:tab pos="1312863" algn="l"/>
                <a:tab pos="2227263" algn="l"/>
                <a:tab pos="3141663" algn="l"/>
                <a:tab pos="4056063" algn="l"/>
                <a:tab pos="4970463" algn="l"/>
                <a:tab pos="5884863" algn="l"/>
                <a:tab pos="6799263" algn="l"/>
                <a:tab pos="7713663" algn="l"/>
                <a:tab pos="8628063" algn="l"/>
                <a:tab pos="9542463" algn="l"/>
                <a:tab pos="10456863" algn="l"/>
              </a:tabLst>
              <a:defRPr sz="2400">
                <a:solidFill>
                  <a:schemeClr val="bg1"/>
                </a:solidFill>
                <a:latin typeface="Arial" panose="020B0604020202020204" pitchFamily="34" charset="0"/>
                <a:ea typeface="Microsoft YaHei" panose="020B0503020204020204" pitchFamily="34" charset="-122"/>
              </a:defRPr>
            </a:lvl1pPr>
            <a:lvl2pPr>
              <a:tabLst>
                <a:tab pos="398463" algn="l"/>
                <a:tab pos="1312863" algn="l"/>
                <a:tab pos="2227263" algn="l"/>
                <a:tab pos="3141663" algn="l"/>
                <a:tab pos="4056063" algn="l"/>
                <a:tab pos="4970463" algn="l"/>
                <a:tab pos="5884863" algn="l"/>
                <a:tab pos="6799263" algn="l"/>
                <a:tab pos="7713663" algn="l"/>
                <a:tab pos="8628063" algn="l"/>
                <a:tab pos="9542463" algn="l"/>
                <a:tab pos="10456863" algn="l"/>
              </a:tabLst>
              <a:defRPr sz="2400">
                <a:solidFill>
                  <a:schemeClr val="bg1"/>
                </a:solidFill>
                <a:latin typeface="Arial" panose="020B0604020202020204" pitchFamily="34" charset="0"/>
                <a:ea typeface="Microsoft YaHei" panose="020B0503020204020204" pitchFamily="34" charset="-122"/>
              </a:defRPr>
            </a:lvl2pPr>
            <a:lvl3pPr>
              <a:tabLst>
                <a:tab pos="398463" algn="l"/>
                <a:tab pos="1312863" algn="l"/>
                <a:tab pos="2227263" algn="l"/>
                <a:tab pos="3141663" algn="l"/>
                <a:tab pos="4056063" algn="l"/>
                <a:tab pos="4970463" algn="l"/>
                <a:tab pos="5884863" algn="l"/>
                <a:tab pos="6799263" algn="l"/>
                <a:tab pos="7713663" algn="l"/>
                <a:tab pos="8628063" algn="l"/>
                <a:tab pos="9542463" algn="l"/>
                <a:tab pos="10456863" algn="l"/>
              </a:tabLst>
              <a:defRPr sz="2400">
                <a:solidFill>
                  <a:schemeClr val="bg1"/>
                </a:solidFill>
                <a:latin typeface="Arial" panose="020B0604020202020204" pitchFamily="34" charset="0"/>
                <a:ea typeface="Microsoft YaHei" panose="020B0503020204020204" pitchFamily="34" charset="-122"/>
              </a:defRPr>
            </a:lvl3pPr>
            <a:lvl4pPr>
              <a:tabLst>
                <a:tab pos="398463" algn="l"/>
                <a:tab pos="1312863" algn="l"/>
                <a:tab pos="2227263" algn="l"/>
                <a:tab pos="3141663" algn="l"/>
                <a:tab pos="4056063" algn="l"/>
                <a:tab pos="4970463" algn="l"/>
                <a:tab pos="5884863" algn="l"/>
                <a:tab pos="6799263" algn="l"/>
                <a:tab pos="7713663" algn="l"/>
                <a:tab pos="8628063" algn="l"/>
                <a:tab pos="9542463" algn="l"/>
                <a:tab pos="10456863" algn="l"/>
              </a:tabLst>
              <a:defRPr sz="2400">
                <a:solidFill>
                  <a:schemeClr val="bg1"/>
                </a:solidFill>
                <a:latin typeface="Arial" panose="020B0604020202020204" pitchFamily="34" charset="0"/>
                <a:ea typeface="Microsoft YaHei" panose="020B0503020204020204" pitchFamily="34" charset="-122"/>
              </a:defRPr>
            </a:lvl4pPr>
            <a:lvl5pPr>
              <a:tabLst>
                <a:tab pos="398463" algn="l"/>
                <a:tab pos="1312863" algn="l"/>
                <a:tab pos="2227263" algn="l"/>
                <a:tab pos="3141663" algn="l"/>
                <a:tab pos="4056063" algn="l"/>
                <a:tab pos="4970463" algn="l"/>
                <a:tab pos="5884863" algn="l"/>
                <a:tab pos="6799263" algn="l"/>
                <a:tab pos="7713663" algn="l"/>
                <a:tab pos="8628063" algn="l"/>
                <a:tab pos="9542463" algn="l"/>
                <a:tab pos="10456863" algn="l"/>
              </a:tabLst>
              <a:defRPr sz="2400">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tabLst>
                <a:tab pos="398463" algn="l"/>
                <a:tab pos="1312863" algn="l"/>
                <a:tab pos="2227263" algn="l"/>
                <a:tab pos="3141663" algn="l"/>
                <a:tab pos="4056063" algn="l"/>
                <a:tab pos="4970463" algn="l"/>
                <a:tab pos="5884863" algn="l"/>
                <a:tab pos="6799263" algn="l"/>
                <a:tab pos="7713663" algn="l"/>
                <a:tab pos="8628063" algn="l"/>
                <a:tab pos="9542463" algn="l"/>
                <a:tab pos="10456863" algn="l"/>
              </a:tabLst>
              <a:defRPr sz="2400">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tabLst>
                <a:tab pos="398463" algn="l"/>
                <a:tab pos="1312863" algn="l"/>
                <a:tab pos="2227263" algn="l"/>
                <a:tab pos="3141663" algn="l"/>
                <a:tab pos="4056063" algn="l"/>
                <a:tab pos="4970463" algn="l"/>
                <a:tab pos="5884863" algn="l"/>
                <a:tab pos="6799263" algn="l"/>
                <a:tab pos="7713663" algn="l"/>
                <a:tab pos="8628063" algn="l"/>
                <a:tab pos="9542463" algn="l"/>
                <a:tab pos="10456863" algn="l"/>
              </a:tabLst>
              <a:defRPr sz="2400">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tabLst>
                <a:tab pos="398463" algn="l"/>
                <a:tab pos="1312863" algn="l"/>
                <a:tab pos="2227263" algn="l"/>
                <a:tab pos="3141663" algn="l"/>
                <a:tab pos="4056063" algn="l"/>
                <a:tab pos="4970463" algn="l"/>
                <a:tab pos="5884863" algn="l"/>
                <a:tab pos="6799263" algn="l"/>
                <a:tab pos="7713663" algn="l"/>
                <a:tab pos="8628063" algn="l"/>
                <a:tab pos="9542463" algn="l"/>
                <a:tab pos="10456863" algn="l"/>
              </a:tabLst>
              <a:defRPr sz="2400">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tabLst>
                <a:tab pos="398463" algn="l"/>
                <a:tab pos="1312863" algn="l"/>
                <a:tab pos="2227263" algn="l"/>
                <a:tab pos="3141663" algn="l"/>
                <a:tab pos="4056063" algn="l"/>
                <a:tab pos="4970463" algn="l"/>
                <a:tab pos="5884863" algn="l"/>
                <a:tab pos="6799263" algn="l"/>
                <a:tab pos="7713663" algn="l"/>
                <a:tab pos="8628063" algn="l"/>
                <a:tab pos="9542463" algn="l"/>
                <a:tab pos="10456863" algn="l"/>
              </a:tabLst>
              <a:defRPr sz="2400">
                <a:solidFill>
                  <a:schemeClr val="bg1"/>
                </a:solidFill>
                <a:latin typeface="Arial" panose="020B0604020202020204" pitchFamily="34" charset="0"/>
                <a:ea typeface="Microsoft YaHei" panose="020B0503020204020204" pitchFamily="34" charset="-122"/>
              </a:defRPr>
            </a:lvl9pPr>
          </a:lstStyle>
          <a:p>
            <a:pPr>
              <a:spcAft>
                <a:spcPts val="1500"/>
              </a:spcAft>
              <a:buClr>
                <a:srgbClr val="C00000"/>
              </a:buClr>
              <a:buSzPct val="100000"/>
              <a:buFont typeface="Wingdings" pitchFamily="2" charset="2"/>
              <a:buChar char="l"/>
            </a:pPr>
            <a:r>
              <a:rPr lang="zh-TW" altLang="zh-TW" b="1" dirty="0">
                <a:solidFill>
                  <a:srgbClr val="0000FF"/>
                </a:solidFill>
                <a:latin typeface="標楷體" panose="02010601000101010101" pitchFamily="2" charset="-120"/>
                <a:ea typeface="標楷體" panose="02010601000101010101" pitchFamily="2" charset="-120"/>
              </a:rPr>
              <a:t>每一項目都是</a:t>
            </a:r>
            <a:r>
              <a:rPr lang="zh-TW" altLang="zh-TW" b="1" dirty="0">
                <a:solidFill>
                  <a:srgbClr val="0000FF"/>
                </a:solidFill>
                <a:highlight>
                  <a:srgbClr val="FFFF00"/>
                </a:highlight>
                <a:latin typeface="標楷體" panose="02010601000101010101" pitchFamily="2" charset="-120"/>
                <a:ea typeface="標楷體" panose="02010601000101010101" pitchFamily="2" charset="-120"/>
              </a:rPr>
              <a:t>創造企業價值</a:t>
            </a:r>
            <a:r>
              <a:rPr lang="zh-TW" altLang="zh-TW" b="1" dirty="0">
                <a:solidFill>
                  <a:srgbClr val="0000FF"/>
                </a:solidFill>
                <a:latin typeface="標楷體" panose="02010601000101010101" pitchFamily="2" charset="-120"/>
                <a:ea typeface="標楷體" panose="02010601000101010101" pitchFamily="2" charset="-120"/>
              </a:rPr>
              <a:t>的所在，這些具有創造價值的作業項目，即包含了所有銷售與配銷模組的基本企業功能。</a:t>
            </a:r>
            <a:r>
              <a:rPr lang="en-US" altLang="zh-TW" b="1" dirty="0">
                <a:solidFill>
                  <a:srgbClr val="0000FF"/>
                </a:solidFill>
                <a:ea typeface="標楷體" panose="02010601000101010101" pitchFamily="2" charset="-120"/>
              </a:rPr>
              <a:t> </a:t>
            </a:r>
          </a:p>
        </p:txBody>
      </p:sp>
      <p:pic>
        <p:nvPicPr>
          <p:cNvPr id="16390" name="圖片 1">
            <a:extLst>
              <a:ext uri="{FF2B5EF4-FFF2-40B4-BE49-F238E27FC236}">
                <a16:creationId xmlns:a16="http://schemas.microsoft.com/office/drawing/2014/main" id="{5EAC2FAB-90D2-8C63-F249-B830EFE234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0488" y="2297113"/>
            <a:ext cx="61912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
            <a:extLst>
              <a:ext uri="{FF2B5EF4-FFF2-40B4-BE49-F238E27FC236}">
                <a16:creationId xmlns:a16="http://schemas.microsoft.com/office/drawing/2014/main" id="{D26B3F8E-32DE-4B15-C9EB-3F1933950C87}"/>
              </a:ext>
            </a:extLst>
          </p:cNvPr>
          <p:cNvSpPr>
            <a:spLocks noGrp="1" noChangeArrowheads="1"/>
          </p:cNvSpPr>
          <p:nvPr>
            <p:ph type="title" idx="4294967295"/>
          </p:nvPr>
        </p:nvSpPr>
        <p:spPr>
          <a:xfrm>
            <a:off x="228600" y="0"/>
            <a:ext cx="6858000" cy="561975"/>
          </a:xfrm>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TW" altLang="zh-TW">
                <a:latin typeface="標楷體" panose="02010601000101010101" pitchFamily="2" charset="-120"/>
              </a:rPr>
              <a:t>銷售與配銷模組之系統功能</a:t>
            </a:r>
          </a:p>
        </p:txBody>
      </p:sp>
      <p:sp>
        <p:nvSpPr>
          <p:cNvPr id="18435" name="Rectangle 2">
            <a:extLst>
              <a:ext uri="{FF2B5EF4-FFF2-40B4-BE49-F238E27FC236}">
                <a16:creationId xmlns:a16="http://schemas.microsoft.com/office/drawing/2014/main" id="{DDF60DA4-B9DF-819B-9D47-8970BBF16139}"/>
              </a:ext>
            </a:extLst>
          </p:cNvPr>
          <p:cNvSpPr>
            <a:spLocks noGrp="1" noChangeArrowheads="1"/>
          </p:cNvSpPr>
          <p:nvPr>
            <p:ph type="body" idx="4294967295"/>
          </p:nvPr>
        </p:nvSpPr>
        <p:spPr>
          <a:xfrm>
            <a:off x="-1588" y="1052513"/>
            <a:ext cx="9145588" cy="5328815"/>
          </a:xfrm>
        </p:spPr>
        <p:txBody>
          <a:bodyPr/>
          <a:lstStyle/>
          <a:p>
            <a:pPr marL="398463" indent="-398463">
              <a:lnSpc>
                <a:spcPct val="90000"/>
              </a:lnSpc>
              <a:buClr>
                <a:srgbClr val="C00000"/>
              </a:buClr>
              <a:buFont typeface="Wingdings" pitchFamily="2" charset="2"/>
              <a:buChar char="l"/>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latin typeface="標楷體" panose="02010601000101010101" pitchFamily="2" charset="-120"/>
              </a:rPr>
              <a:t>另外單就系統功能而言，與傳統的企業系統相比較，</a:t>
            </a:r>
            <a:r>
              <a:rPr lang="en-US" altLang="zh-TW" dirty="0">
                <a:latin typeface="Times New Roman" panose="02020603050405020304" pitchFamily="18" charset="0"/>
                <a:cs typeface="Times New Roman" panose="02020603050405020304" pitchFamily="18" charset="0"/>
              </a:rPr>
              <a:t>ERP</a:t>
            </a:r>
            <a:r>
              <a:rPr lang="zh-TW" altLang="zh-TW" dirty="0">
                <a:latin typeface="標楷體" panose="02010601000101010101" pitchFamily="2" charset="-120"/>
              </a:rPr>
              <a:t>的銷售與配銷模組還提供了下列的功能</a:t>
            </a:r>
            <a:r>
              <a:rPr lang="en-US" altLang="zh-TW" dirty="0">
                <a:latin typeface="Times New Roman" panose="02020603050405020304" pitchFamily="18" charset="0"/>
                <a:cs typeface="Times New Roman" panose="02020603050405020304" pitchFamily="18" charset="0"/>
              </a:rPr>
              <a:t>:</a:t>
            </a:r>
            <a:r>
              <a:rPr lang="en-US" altLang="zh-TW" dirty="0"/>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標楷體" panose="02010601000101010101" pitchFamily="2" charset="-120"/>
              </a:rPr>
              <a:t>售</a:t>
            </a:r>
            <a:r>
              <a:rPr lang="zh-TW" altLang="zh-TW" dirty="0">
                <a:solidFill>
                  <a:schemeClr val="tx1"/>
                </a:solidFill>
                <a:latin typeface="Times New Roman" panose="02020603050405020304" pitchFamily="18" charset="0"/>
              </a:rPr>
              <a:t>前活動</a:t>
            </a:r>
            <a:r>
              <a:rPr lang="en-US" altLang="zh-TW" dirty="0">
                <a:solidFill>
                  <a:schemeClr val="tx1"/>
                </a:solidFill>
                <a:latin typeface="Times New Roman" panose="02020603050405020304" pitchFamily="18" charset="0"/>
              </a:rPr>
              <a:t>( Pre-sale Activities )</a:t>
            </a:r>
            <a:r>
              <a:rPr lang="zh-TW" altLang="zh-TW" dirty="0">
                <a:solidFill>
                  <a:schemeClr val="tx1"/>
                </a:solidFill>
                <a:latin typeface="Times New Roman" panose="02020603050405020304" pitchFamily="18" charset="0"/>
              </a:rPr>
              <a:t>之安排與相關資訊之彙總分析</a:t>
            </a:r>
            <a:r>
              <a:rPr lang="zh-TW" altLang="zh-TW" dirty="0">
                <a:solidFill>
                  <a:schemeClr val="tx1"/>
                </a:solidFill>
                <a:latin typeface="標楷體" panose="02010601000101010101" pitchFamily="2" charset="-120"/>
              </a:rPr>
              <a:t>。</a:t>
            </a:r>
            <a:r>
              <a:rPr lang="en-US" altLang="zh-TW" dirty="0">
                <a:solidFill>
                  <a:schemeClr val="tx1"/>
                </a:solidFill>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Times New Roman" panose="02020603050405020304" pitchFamily="18" charset="0"/>
              </a:rPr>
              <a:t>詢價</a:t>
            </a:r>
            <a:r>
              <a:rPr lang="en-US" altLang="zh-TW" dirty="0">
                <a:solidFill>
                  <a:schemeClr val="tx1"/>
                </a:solidFill>
                <a:latin typeface="Times New Roman" panose="02020603050405020304" pitchFamily="18" charset="0"/>
              </a:rPr>
              <a:t>( Inquires ), </a:t>
            </a:r>
            <a:r>
              <a:rPr lang="zh-TW" altLang="zh-TW" dirty="0">
                <a:solidFill>
                  <a:schemeClr val="tx1"/>
                </a:solidFill>
                <a:latin typeface="Times New Roman" panose="02020603050405020304" pitchFamily="18" charset="0"/>
              </a:rPr>
              <a:t>報價</a:t>
            </a:r>
            <a:r>
              <a:rPr lang="en-US" altLang="zh-TW" dirty="0">
                <a:solidFill>
                  <a:schemeClr val="tx1"/>
                </a:solidFill>
                <a:latin typeface="Times New Roman" panose="02020603050405020304" pitchFamily="18" charset="0"/>
              </a:rPr>
              <a:t>( Quotations )</a:t>
            </a:r>
            <a:r>
              <a:rPr lang="zh-TW" altLang="zh-TW" dirty="0">
                <a:solidFill>
                  <a:schemeClr val="tx1"/>
                </a:solidFill>
                <a:latin typeface="Times New Roman" panose="02020603050405020304" pitchFamily="18" charset="0"/>
              </a:rPr>
              <a:t>和訂單</a:t>
            </a:r>
            <a:r>
              <a:rPr lang="en-US" altLang="zh-TW" dirty="0">
                <a:solidFill>
                  <a:schemeClr val="tx1"/>
                </a:solidFill>
                <a:latin typeface="Times New Roman" panose="02020603050405020304" pitchFamily="18" charset="0"/>
              </a:rPr>
              <a:t>( Sales Orders )</a:t>
            </a:r>
            <a:r>
              <a:rPr lang="zh-TW" altLang="zh-TW" dirty="0">
                <a:solidFill>
                  <a:schemeClr val="tx1"/>
                </a:solidFill>
                <a:latin typeface="Times New Roman" panose="02020603050405020304" pitchFamily="18" charset="0"/>
              </a:rPr>
              <a:t>之處理和監控</a:t>
            </a:r>
            <a:r>
              <a:rPr lang="zh-TW" altLang="zh-TW" dirty="0">
                <a:solidFill>
                  <a:schemeClr val="tx1"/>
                </a:solidFill>
                <a:latin typeface="標楷體" panose="02010601000101010101" pitchFamily="2" charset="-120"/>
              </a:rPr>
              <a:t>。</a:t>
            </a:r>
            <a:r>
              <a:rPr lang="en-US" altLang="zh-TW" dirty="0">
                <a:solidFill>
                  <a:schemeClr val="tx1"/>
                </a:solidFill>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Times New Roman" panose="02020603050405020304" pitchFamily="18" charset="0"/>
              </a:rPr>
              <a:t>契約</a:t>
            </a:r>
            <a:r>
              <a:rPr lang="en-US" altLang="zh-TW" dirty="0">
                <a:solidFill>
                  <a:schemeClr val="tx1"/>
                </a:solidFill>
                <a:latin typeface="Times New Roman" panose="02020603050405020304" pitchFamily="18" charset="0"/>
              </a:rPr>
              <a:t>( Contracts )</a:t>
            </a:r>
            <a:r>
              <a:rPr lang="zh-TW" altLang="zh-TW" dirty="0">
                <a:solidFill>
                  <a:schemeClr val="tx1"/>
                </a:solidFill>
                <a:latin typeface="Times New Roman" panose="02020603050405020304" pitchFamily="18" charset="0"/>
              </a:rPr>
              <a:t>、出貨協議</a:t>
            </a:r>
            <a:r>
              <a:rPr lang="en-US" altLang="zh-TW" dirty="0">
                <a:solidFill>
                  <a:schemeClr val="tx1"/>
                </a:solidFill>
                <a:latin typeface="Times New Roman" panose="02020603050405020304" pitchFamily="18" charset="0"/>
              </a:rPr>
              <a:t>( Scheduling Agreements )</a:t>
            </a:r>
            <a:r>
              <a:rPr lang="zh-TW" altLang="zh-TW" dirty="0">
                <a:solidFill>
                  <a:schemeClr val="tx1"/>
                </a:solidFill>
                <a:latin typeface="Times New Roman" panose="02020603050405020304" pitchFamily="18" charset="0"/>
              </a:rPr>
              <a:t>之處理和監控 </a:t>
            </a:r>
            <a:r>
              <a:rPr lang="zh-TW" altLang="zh-TW" dirty="0">
                <a:solidFill>
                  <a:schemeClr val="tx1"/>
                </a:solidFill>
                <a:latin typeface="標楷體" panose="02010601000101010101" pitchFamily="2" charset="-120"/>
              </a:rPr>
              <a:t>。</a:t>
            </a:r>
            <a:r>
              <a:rPr lang="en-US" altLang="zh-TW" dirty="0">
                <a:solidFill>
                  <a:schemeClr val="tx1"/>
                </a:solidFill>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Times New Roman" panose="02020603050405020304" pitchFamily="18" charset="0"/>
              </a:rPr>
              <a:t>提供</a:t>
            </a:r>
            <a:r>
              <a:rPr lang="zh-TW" altLang="zh-TW" dirty="0">
                <a:solidFill>
                  <a:schemeClr val="tx1"/>
                </a:solidFill>
                <a:highlight>
                  <a:srgbClr val="FFFF00"/>
                </a:highlight>
                <a:latin typeface="Times New Roman" panose="02020603050405020304" pitchFamily="18" charset="0"/>
              </a:rPr>
              <a:t>強大的複製功能</a:t>
            </a:r>
            <a:r>
              <a:rPr lang="zh-TW" altLang="zh-TW" dirty="0">
                <a:solidFill>
                  <a:schemeClr val="tx1"/>
                </a:solidFill>
                <a:latin typeface="Times New Roman" panose="02020603050405020304" pitchFamily="18" charset="0"/>
              </a:rPr>
              <a:t>以減少訂單輸入錯誤和加強效率 </a:t>
            </a:r>
            <a:r>
              <a:rPr lang="zh-TW" altLang="zh-TW" dirty="0">
                <a:solidFill>
                  <a:schemeClr val="tx1"/>
                </a:solidFill>
                <a:latin typeface="標楷體" panose="02010601000101010101" pitchFamily="2" charset="-120"/>
              </a:rPr>
              <a:t>。</a:t>
            </a:r>
            <a:r>
              <a:rPr lang="en-US" altLang="zh-TW" dirty="0">
                <a:solidFill>
                  <a:schemeClr val="tx1"/>
                </a:solidFill>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latin typeface="Times New Roman" panose="02020603050405020304" pitchFamily="18" charset="0"/>
              </a:rPr>
              <a:t>提供各種不同的文件型態以符合</a:t>
            </a:r>
            <a:r>
              <a:rPr lang="zh-TW" altLang="zh-TW" dirty="0">
                <a:solidFill>
                  <a:schemeClr val="tx1"/>
                </a:solidFill>
                <a:highlight>
                  <a:srgbClr val="FFFF00"/>
                </a:highlight>
                <a:latin typeface="Times New Roman" panose="02020603050405020304" pitchFamily="18" charset="0"/>
              </a:rPr>
              <a:t>各式企業情境之需求 </a:t>
            </a:r>
            <a:r>
              <a:rPr lang="zh-TW" altLang="zh-TW" dirty="0">
                <a:solidFill>
                  <a:schemeClr val="tx1"/>
                </a:solidFill>
                <a:latin typeface="標楷體" panose="02010601000101010101" pitchFamily="2" charset="-120"/>
              </a:rPr>
              <a:t>。</a:t>
            </a:r>
            <a:r>
              <a:rPr lang="en-US" altLang="zh-TW" dirty="0">
                <a:solidFill>
                  <a:schemeClr val="tx1"/>
                </a:solidFill>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Times New Roman" panose="02020603050405020304" pitchFamily="18" charset="0"/>
              </a:rPr>
              <a:t>允諾可用量</a:t>
            </a:r>
            <a:r>
              <a:rPr lang="en-US" altLang="zh-TW" dirty="0">
                <a:solidFill>
                  <a:schemeClr val="tx1"/>
                </a:solidFill>
                <a:highlight>
                  <a:srgbClr val="FFFF00"/>
                </a:highlight>
                <a:latin typeface="Times New Roman" panose="02020603050405020304" pitchFamily="18" charset="0"/>
              </a:rPr>
              <a:t>( Available to Promise</a:t>
            </a:r>
            <a:r>
              <a:rPr lang="zh-TW" altLang="zh-TW" dirty="0">
                <a:solidFill>
                  <a:schemeClr val="tx1"/>
                </a:solidFill>
                <a:highlight>
                  <a:srgbClr val="FFFF00"/>
                </a:highlight>
                <a:latin typeface="Times New Roman" panose="02020603050405020304" pitchFamily="18" charset="0"/>
              </a:rPr>
              <a:t>，</a:t>
            </a:r>
            <a:r>
              <a:rPr lang="en-US" altLang="zh-TW" dirty="0">
                <a:solidFill>
                  <a:schemeClr val="tx1"/>
                </a:solidFill>
                <a:highlight>
                  <a:srgbClr val="FFFF00"/>
                </a:highlight>
                <a:latin typeface="Times New Roman" panose="02020603050405020304" pitchFamily="18" charset="0"/>
              </a:rPr>
              <a:t>ATP )</a:t>
            </a:r>
            <a:r>
              <a:rPr lang="zh-TW" altLang="zh-TW" dirty="0">
                <a:solidFill>
                  <a:schemeClr val="tx1"/>
                </a:solidFill>
                <a:highlight>
                  <a:srgbClr val="FFFF00"/>
                </a:highlight>
                <a:latin typeface="Times New Roman" panose="02020603050405020304" pitchFamily="18" charset="0"/>
              </a:rPr>
              <a:t>之自動查核 </a:t>
            </a:r>
            <a:r>
              <a:rPr lang="zh-TW" altLang="zh-TW" dirty="0">
                <a:solidFill>
                  <a:schemeClr val="tx1"/>
                </a:solidFill>
                <a:latin typeface="標楷體" panose="02010601000101010101" pitchFamily="2" charset="-120"/>
              </a:rPr>
              <a:t>。</a:t>
            </a:r>
            <a:r>
              <a:rPr lang="en-US" altLang="zh-TW" dirty="0">
                <a:solidFill>
                  <a:schemeClr val="tx1"/>
                </a:solidFill>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Times New Roman" panose="02020603050405020304" pitchFamily="18" charset="0"/>
              </a:rPr>
              <a:t>交貨排程</a:t>
            </a:r>
            <a:r>
              <a:rPr lang="zh-TW" altLang="zh-TW" dirty="0">
                <a:solidFill>
                  <a:schemeClr val="tx1"/>
                </a:solidFill>
                <a:latin typeface="Times New Roman" panose="02020603050405020304" pitchFamily="18" charset="0"/>
              </a:rPr>
              <a:t>之決定 </a:t>
            </a:r>
            <a:r>
              <a:rPr lang="zh-TW" altLang="zh-TW" dirty="0">
                <a:solidFill>
                  <a:schemeClr val="tx1"/>
                </a:solidFill>
                <a:latin typeface="標楷體" panose="02010601000101010101" pitchFamily="2" charset="-120"/>
              </a:rPr>
              <a:t>。</a:t>
            </a:r>
            <a:r>
              <a:rPr lang="en-US" altLang="zh-TW" dirty="0">
                <a:solidFill>
                  <a:schemeClr val="tx1"/>
                </a:solidFill>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Times New Roman" panose="02020603050405020304" pitchFamily="18" charset="0"/>
              </a:rPr>
              <a:t>出貨點與路線</a:t>
            </a:r>
            <a:r>
              <a:rPr lang="zh-TW" altLang="zh-TW" dirty="0">
                <a:solidFill>
                  <a:schemeClr val="tx1"/>
                </a:solidFill>
                <a:latin typeface="Times New Roman" panose="02020603050405020304" pitchFamily="18" charset="0"/>
              </a:rPr>
              <a:t>之安排 </a:t>
            </a:r>
            <a:r>
              <a:rPr lang="zh-TW" altLang="zh-TW" dirty="0">
                <a:solidFill>
                  <a:schemeClr val="tx1"/>
                </a:solidFill>
                <a:latin typeface="標楷體" panose="02010601000101010101" pitchFamily="2" charset="-120"/>
              </a:rPr>
              <a:t>。</a:t>
            </a:r>
            <a:r>
              <a:rPr lang="en-US" altLang="zh-TW" dirty="0">
                <a:solidFill>
                  <a:schemeClr val="tx1"/>
                </a:solidFill>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Times New Roman" panose="02020603050405020304" pitchFamily="18" charset="0"/>
              </a:rPr>
              <a:t>訂價策略</a:t>
            </a:r>
            <a:r>
              <a:rPr lang="zh-TW" altLang="zh-TW" dirty="0">
                <a:solidFill>
                  <a:schemeClr val="tx1"/>
                </a:solidFill>
                <a:latin typeface="Times New Roman" panose="02020603050405020304" pitchFamily="18" charset="0"/>
              </a:rPr>
              <a:t>之決定 </a:t>
            </a:r>
            <a:r>
              <a:rPr lang="zh-TW" altLang="zh-TW" dirty="0">
                <a:solidFill>
                  <a:schemeClr val="tx1"/>
                </a:solidFill>
                <a:latin typeface="標楷體" panose="02010601000101010101" pitchFamily="2" charset="-120"/>
              </a:rPr>
              <a:t>。</a:t>
            </a:r>
            <a:r>
              <a:rPr lang="en-US" altLang="zh-TW" dirty="0">
                <a:solidFill>
                  <a:schemeClr val="tx1"/>
                </a:solidFill>
              </a:rPr>
              <a:t> </a:t>
            </a:r>
          </a:p>
          <a:p>
            <a:pPr marL="857250" lvl="1" indent="-342900">
              <a:lnSpc>
                <a:spcPct val="90000"/>
              </a:lnSpc>
              <a:buClr>
                <a:srgbClr val="C00000"/>
              </a:buClr>
              <a:buSzPct val="75000"/>
              <a:buFont typeface="Wingdings" pitchFamily="2" charset="2"/>
              <a:buChar char="ü"/>
              <a:tabLst>
                <a:tab pos="684213" algn="l"/>
                <a:tab pos="1371600" algn="l"/>
                <a:tab pos="2058988" algn="l"/>
                <a:tab pos="2746375" algn="l"/>
                <a:tab pos="3433763" algn="l"/>
                <a:tab pos="4121150" algn="l"/>
                <a:tab pos="4808538" algn="l"/>
                <a:tab pos="5495925" algn="l"/>
                <a:tab pos="6183313" algn="l"/>
                <a:tab pos="6870700" algn="l"/>
                <a:tab pos="7558088" algn="l"/>
                <a:tab pos="8245475" algn="l"/>
                <a:tab pos="8932863" algn="l"/>
                <a:tab pos="9620250" algn="l"/>
                <a:tab pos="10307638" algn="l"/>
              </a:tabLst>
            </a:pPr>
            <a:r>
              <a:rPr lang="zh-TW" altLang="zh-TW" dirty="0">
                <a:solidFill>
                  <a:schemeClr val="tx1"/>
                </a:solidFill>
                <a:highlight>
                  <a:srgbClr val="FFFF00"/>
                </a:highlight>
                <a:latin typeface="Times New Roman" panose="02020603050405020304" pitchFamily="18" charset="0"/>
              </a:rPr>
              <a:t>顧客信用之查核與控管 </a:t>
            </a:r>
            <a:r>
              <a:rPr lang="zh-TW" altLang="zh-TW" dirty="0">
                <a:solidFill>
                  <a:schemeClr val="tx1"/>
                </a:solidFill>
                <a:latin typeface="標楷體" panose="02010601000101010101" pitchFamily="2" charset="-120"/>
              </a:rPr>
              <a:t>。</a:t>
            </a:r>
            <a:r>
              <a:rPr lang="en-US" altLang="zh-TW" dirty="0">
                <a:solidFill>
                  <a:schemeClr val="tx1"/>
                </a:solidFill>
              </a:rPr>
              <a:t> </a:t>
            </a:r>
          </a:p>
        </p:txBody>
      </p:sp>
      <p:sp>
        <p:nvSpPr>
          <p:cNvPr id="3" name="文字方塊 2">
            <a:extLst>
              <a:ext uri="{FF2B5EF4-FFF2-40B4-BE49-F238E27FC236}">
                <a16:creationId xmlns:a16="http://schemas.microsoft.com/office/drawing/2014/main" id="{3EFD262D-A617-29F7-8800-A6974B9AAE72}"/>
              </a:ext>
            </a:extLst>
          </p:cNvPr>
          <p:cNvSpPr txBox="1"/>
          <p:nvPr/>
        </p:nvSpPr>
        <p:spPr>
          <a:xfrm>
            <a:off x="107504" y="6381328"/>
            <a:ext cx="8604448" cy="461665"/>
          </a:xfrm>
          <a:prstGeom prst="rect">
            <a:avLst/>
          </a:prstGeom>
          <a:noFill/>
        </p:spPr>
        <p:txBody>
          <a:bodyPr wrap="square">
            <a:spAutoFit/>
          </a:bodyPr>
          <a:lstStyle/>
          <a:p>
            <a:r>
              <a:rPr lang="zh-TW" altLang="en-US" dirty="0">
                <a:solidFill>
                  <a:schemeClr val="accent2"/>
                </a:solidFill>
              </a:rPr>
              <a:t>https://www.youtube.com/watch?v=v8QfXP8wvxg</a:t>
            </a:r>
          </a:p>
        </p:txBody>
      </p:sp>
    </p:spTree>
  </p:cSld>
  <p:clrMapOvr>
    <a:masterClrMapping/>
  </p:clrMapOvr>
  <p:transition spd="med">
    <p:cove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佈景主題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kumimoji="0" lang="en-GB" altLang="zh-TW" sz="2400" b="0" i="0" u="none" strike="noStrike" cap="none" normalizeH="0" baseline="0" smtClean="0">
            <a:ln>
              <a:noFill/>
            </a:ln>
            <a:solidFill>
              <a:schemeClr val="bg1"/>
            </a:solidFill>
            <a:effectLst/>
            <a:latin typeface="Arial" pitchFamily="34" charset="0"/>
            <a:ea typeface="Microsoft YaHei"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kumimoji="0" lang="en-GB" altLang="zh-TW" sz="2400" b="0" i="0" u="none" strike="noStrike" cap="none" normalizeH="0" baseline="0" smtClean="0">
            <a:ln>
              <a:noFill/>
            </a:ln>
            <a:solidFill>
              <a:schemeClr val="bg1"/>
            </a:solidFill>
            <a:effectLst/>
            <a:latin typeface="Arial" pitchFamily="34" charset="0"/>
            <a:ea typeface="Microsoft YaHei" pitchFamily="34" charset="-122"/>
          </a:defRPr>
        </a:defPPr>
      </a:lstStyle>
    </a:lnDef>
  </a:objectDefaults>
  <a:extraClrSchemeLst>
    <a:extraClrScheme>
      <a:clrScheme name="Office 佈景主題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佈景主題">
  <a:themeElements>
    <a:clrScheme name="Office 佈景主題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kumimoji="0" lang="en-GB" altLang="zh-TW" sz="2400" b="0" i="0" u="none" strike="noStrike" cap="none" normalizeH="0" baseline="0" smtClean="0">
            <a:ln>
              <a:noFill/>
            </a:ln>
            <a:solidFill>
              <a:schemeClr val="bg1"/>
            </a:solidFill>
            <a:effectLst/>
            <a:latin typeface="Arial" pitchFamily="34" charset="0"/>
            <a:ea typeface="Microsoft YaHei"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kumimoji="0" lang="en-GB" altLang="zh-TW" sz="2400" b="0" i="0" u="none" strike="noStrike" cap="none" normalizeH="0" baseline="0" smtClean="0">
            <a:ln>
              <a:noFill/>
            </a:ln>
            <a:solidFill>
              <a:schemeClr val="bg1"/>
            </a:solidFill>
            <a:effectLst/>
            <a:latin typeface="Arial" pitchFamily="34" charset="0"/>
            <a:ea typeface="Microsoft YaHei" pitchFamily="34" charset="-122"/>
          </a:defRPr>
        </a:defPPr>
      </a:lstStyle>
    </a:lnDef>
  </a:objectDefaults>
  <a:extraClrSchemeLst>
    <a:extraClrScheme>
      <a:clrScheme name="Office 佈景主題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5990</TotalTime>
  <Words>7651</Words>
  <Application>Microsoft Macintosh PowerPoint</Application>
  <PresentationFormat>如螢幕大小 (4:3)</PresentationFormat>
  <Paragraphs>430</Paragraphs>
  <Slides>69</Slides>
  <Notes>67</Notes>
  <HiddenSlides>0</HiddenSlides>
  <MMClips>0</MMClips>
  <ScaleCrop>false</ScaleCrop>
  <HeadingPairs>
    <vt:vector size="8" baseType="variant">
      <vt:variant>
        <vt:lpstr>使用字型</vt:lpstr>
      </vt:variant>
      <vt:variant>
        <vt:i4>7</vt:i4>
      </vt:variant>
      <vt:variant>
        <vt:lpstr>佈景主題</vt:lpstr>
      </vt:variant>
      <vt:variant>
        <vt:i4>2</vt:i4>
      </vt:variant>
      <vt:variant>
        <vt:lpstr>內嵌 OLE 伺服程式</vt:lpstr>
      </vt:variant>
      <vt:variant>
        <vt:i4>0</vt:i4>
      </vt:variant>
      <vt:variant>
        <vt:lpstr>投影片標題</vt:lpstr>
      </vt:variant>
      <vt:variant>
        <vt:i4>69</vt:i4>
      </vt:variant>
    </vt:vector>
  </HeadingPairs>
  <TitlesOfParts>
    <vt:vector size="78" baseType="lpstr">
      <vt:lpstr>新細明體</vt:lpstr>
      <vt:lpstr>標楷體</vt:lpstr>
      <vt:lpstr>Arial</vt:lpstr>
      <vt:lpstr>Arial-BoldMT</vt:lpstr>
      <vt:lpstr>ArialMT</vt:lpstr>
      <vt:lpstr>Times New Roman</vt:lpstr>
      <vt:lpstr>Wingdings</vt:lpstr>
      <vt:lpstr>Office 佈景主題</vt:lpstr>
      <vt:lpstr>1_Office 佈景主題</vt:lpstr>
      <vt:lpstr>PowerPoint 簡報</vt:lpstr>
      <vt:lpstr>PowerPoint 簡報</vt:lpstr>
      <vt:lpstr>過去十年中 ……………………….</vt:lpstr>
      <vt:lpstr>ERP之興起………</vt:lpstr>
      <vt:lpstr>銷售與配銷模組之導入目的 </vt:lpstr>
      <vt:lpstr>物流在企業中之基本功能 </vt:lpstr>
      <vt:lpstr>進料物流 /生產物流 /出貨物流 </vt:lpstr>
      <vt:lpstr>銷售與配銷在企業中之加值功能 </vt:lpstr>
      <vt:lpstr>銷售與配銷模組之系統功能</vt:lpstr>
      <vt:lpstr>銷售與配銷模組之企業情境 </vt:lpstr>
      <vt:lpstr>需求反應策略( Demand Response Strategy ) </vt:lpstr>
      <vt:lpstr>銷售訂單分歧點 </vt:lpstr>
      <vt:lpstr>特殊訂單處理( Special Order Handling ) </vt:lpstr>
      <vt:lpstr>特殊物料處理( Special Material Handling ) </vt:lpstr>
      <vt:lpstr>銷售與配銷模組之文件流向 </vt:lpstr>
      <vt:lpstr>銷售配銷模組與其他模組之關係(1/2)</vt:lpstr>
      <vt:lpstr>銷售配銷模組與其他模組之關係(2/2)</vt:lpstr>
      <vt:lpstr>銷售與配銷模組之組織架構:銷售區域 ( Sales Area )</vt:lpstr>
      <vt:lpstr>銷售與配銷模組之組織架構:內部組織單位 </vt:lpstr>
      <vt:lpstr>銷售與配銷模組之組織架構:出貨組織</vt:lpstr>
      <vt:lpstr>顧客主檔資料( Customer Master Data ) </vt:lpstr>
      <vt:lpstr>銷售夥伴( Sales Partner ) </vt:lpstr>
      <vt:lpstr>物料主檔資料 </vt:lpstr>
      <vt:lpstr>顧客－產品資訊記錄 </vt:lpstr>
      <vt:lpstr>訂價主檔資料 </vt:lpstr>
      <vt:lpstr>銷售之核心企業流程 </vt:lpstr>
      <vt:lpstr>銷售支援 </vt:lpstr>
      <vt:lpstr>銷售支援之分類 </vt:lpstr>
      <vt:lpstr>銷售支援之關係圖</vt:lpstr>
      <vt:lpstr>執行促銷活動 </vt:lpstr>
      <vt:lpstr>執行銷售活動 </vt:lpstr>
      <vt:lpstr>銷售支援主檔資料 </vt:lpstr>
      <vt:lpstr>顧客潛力分析 </vt:lpstr>
      <vt:lpstr>銷售資訊系統 </vt:lpstr>
      <vt:lpstr>要項協議 </vt:lpstr>
      <vt:lpstr>顧客契約 </vt:lpstr>
      <vt:lpstr>出貨協議 </vt:lpstr>
      <vt:lpstr>顧客詢價單 </vt:lpstr>
      <vt:lpstr>顧客報價單 </vt:lpstr>
      <vt:lpstr>銷售訂單 </vt:lpstr>
      <vt:lpstr>銷售訂單之自動功能</vt:lpstr>
      <vt:lpstr>執行可用量查核 </vt:lpstr>
      <vt:lpstr>承諾可用量之計算 </vt:lpstr>
      <vt:lpstr>交貨排程 </vt:lpstr>
      <vt:lpstr>交貨之核心企業流程 </vt:lpstr>
      <vt:lpstr>交貨文件 </vt:lpstr>
      <vt:lpstr>交貨文件之自動執行功能</vt:lpstr>
      <vt:lpstr>交貨文件產生之方式 </vt:lpstr>
      <vt:lpstr>挑料 </vt:lpstr>
      <vt:lpstr>挑料作業 </vt:lpstr>
      <vt:lpstr>運輸規劃 </vt:lpstr>
      <vt:lpstr>運輸規劃所界定之問題 </vt:lpstr>
      <vt:lpstr>運輸規劃之關係圖 </vt:lpstr>
      <vt:lpstr>包裝 </vt:lpstr>
      <vt:lpstr>ERP包裝功能對企業的利益</vt:lpstr>
      <vt:lpstr>裝載 </vt:lpstr>
      <vt:lpstr>列印交貨清單與出貨通知 </vt:lpstr>
      <vt:lpstr>交貨清單與出貨通知之內容</vt:lpstr>
      <vt:lpstr>扣帳 </vt:lpstr>
      <vt:lpstr>請款之企業流程 </vt:lpstr>
      <vt:lpstr>請款 </vt:lpstr>
      <vt:lpstr>顧客發票 </vt:lpstr>
      <vt:lpstr>請款之方式 </vt:lpstr>
      <vt:lpstr>顧客發票之內容 </vt:lpstr>
      <vt:lpstr>請款價格 </vt:lpstr>
      <vt:lpstr>建立借項/貸項憑證</vt:lpstr>
      <vt:lpstr>退款</vt:lpstr>
      <vt:lpstr>退款結算 </vt:lpstr>
      <vt:lpstr>本章輔助閱讀案例補充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Kein Folientitel</dc:title>
  <dc:creator>SAP AG</dc:creator>
  <cp:lastModifiedBy>賴佳瑜</cp:lastModifiedBy>
  <cp:revision>278</cp:revision>
  <cp:lastPrinted>2000-03-27T03:45:27Z</cp:lastPrinted>
  <dcterms:created xsi:type="dcterms:W3CDTF">1999-11-08T11:23:23Z</dcterms:created>
  <dcterms:modified xsi:type="dcterms:W3CDTF">2022-10-02T14:52:46Z</dcterms:modified>
</cp:coreProperties>
</file>